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8" r:id="rId3"/>
    <p:sldId id="339" r:id="rId4"/>
    <p:sldId id="334" r:id="rId5"/>
    <p:sldId id="333" r:id="rId6"/>
    <p:sldId id="335" r:id="rId7"/>
    <p:sldId id="336" r:id="rId8"/>
    <p:sldId id="330" r:id="rId9"/>
    <p:sldId id="325" r:id="rId10"/>
    <p:sldId id="337" r:id="rId11"/>
    <p:sldId id="31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7D00"/>
    <a:srgbClr val="0000FF"/>
    <a:srgbClr val="00AC8B"/>
    <a:srgbClr val="CCFFFF"/>
    <a:srgbClr val="CD7C3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76642" autoAdjust="0"/>
  </p:normalViewPr>
  <p:slideViewPr>
    <p:cSldViewPr>
      <p:cViewPr varScale="1">
        <p:scale>
          <a:sx n="84" d="100"/>
          <a:sy n="84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2BEAE-87E9-46DF-81B7-D7B3C366609C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F0A818-0159-40B7-A72D-619970ABF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9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   Уважаемые коллеги!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В настоящий момент наш университет приступил к решению важной задачи – проектированию и внедрению системы электронного документооборота (СЭД).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0D44C-8567-46D5-9D95-1FBC8CC2E8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CD261-1261-4C42-9712-CAF615A39F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9D82D-D512-4BF7-987A-CCD39A5C38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B37C1-2FB3-449C-942F-885997927E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4078C-CF88-4DF6-85DC-26B6485F45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10346-14F9-4E92-8518-A3C2C96602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8ED376-ACFB-431F-AC77-E30B50BCA2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E27C3-FA99-4362-8488-B069411C7F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Спасибо за внимание!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Прошу обращаться ко мне с вопросами и предложениями по рассматриваемой теме.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48455-C9F4-4743-99C4-8E63ACE05F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522288"/>
            <a:ext cx="47529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86163"/>
            <a:ext cx="7789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6DFF-1AF5-40B9-9F77-679DE8E9D77C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9F69-B70F-4997-BD90-8ABF3510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8CB0-D4BC-460D-BEB4-CF72DFCEE773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22A8-DABB-4A29-A112-26287D299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0E02-6B57-4D8E-A3E9-70F6B82BAF0A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1C44-BC8D-427A-85EA-8991BCA49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1489-A7A7-4BEF-AC07-2F04A5E00A15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C2A5-283F-499C-8FF9-7FC33D840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2313" y="5373688"/>
            <a:ext cx="7789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9075-C69C-4E41-AFB5-AB2C860B62D2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2983-E58C-4DAE-95C2-EC265C96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buClr>
                <a:srgbClr val="FF7D00"/>
              </a:buClr>
              <a:defRPr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buClr>
                <a:srgbClr val="FF7D00"/>
              </a:buCl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787F-99BC-46F0-99D5-881B3B76F09F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C8CC-E37C-40AC-AFC1-C2BE9268D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7D0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buClr>
                <a:srgbClr val="FF7D0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BF4C-1C73-42F0-BEBC-D6EF52DF355C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5D07-EA05-4D81-9D3D-BA28BCE9F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B268-5185-4FFC-9790-95F561499FE4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F634-F49B-469D-9C9C-948E279F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644A-C72B-4560-BF86-903AC0E0CA9B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BE8E-2E00-41C5-BE9C-81FAB8D0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buClr>
                <a:srgbClr val="FF7D00"/>
              </a:buCl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FF7D00"/>
              </a:buCl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FF7D0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FF7D0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FF7D0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11A0-3ECB-4920-AC1E-22A754A7BFCA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69C1-1AB9-4F2F-B487-A60A95E2C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7D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2CDB-715A-461A-8B50-5DC85A214BF4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8049-A8CF-48EB-9C1F-217DF1F0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223DA4-D504-405F-AB9F-B1CEFA53CF81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EDE72-8543-4112-8FB7-244617475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olkov@sutkt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utkt.ru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tkt.ru/index.ph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43188" y="5715000"/>
            <a:ext cx="3857625" cy="71437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Санкт-Петербург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2016</a:t>
            </a:r>
            <a:endParaRPr lang="ru-RU" sz="2000" dirty="0"/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0" y="1571625"/>
            <a:ext cx="8786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162050"/>
            <a:r>
              <a:rPr lang="ru-RU" sz="2400" b="1">
                <a:latin typeface="Calibri" pitchFamily="34" charset="0"/>
              </a:rPr>
              <a:t>начальник отдела ИТ Санкт-Петербургского</a:t>
            </a:r>
          </a:p>
          <a:p>
            <a:pPr indent="1162050"/>
            <a:r>
              <a:rPr lang="ru-RU" sz="2400" b="1">
                <a:latin typeface="Calibri" pitchFamily="34" charset="0"/>
              </a:rPr>
              <a:t>колледжа телекоммуникаций Ю.А. Волков</a:t>
            </a:r>
          </a:p>
          <a:p>
            <a:pPr indent="1162050"/>
            <a:endParaRPr lang="ru-RU" b="1">
              <a:solidFill>
                <a:srgbClr val="FF7D00"/>
              </a:solidFill>
              <a:latin typeface="Tahoma" charset="0"/>
              <a:cs typeface="Tahoma" charset="0"/>
            </a:endParaRPr>
          </a:p>
          <a:p>
            <a:pPr indent="1162050" algn="ctr"/>
            <a:r>
              <a:rPr lang="ru-RU" sz="2800" b="1">
                <a:solidFill>
                  <a:srgbClr val="FF7D00"/>
                </a:solidFill>
                <a:latin typeface="Tahoma" charset="0"/>
                <a:cs typeface="Tahoma" charset="0"/>
              </a:rPr>
              <a:t>Особенности работы электронной приемной комиссии в СПб коллеже телекоммуникаций</a:t>
            </a:r>
          </a:p>
        </p:txBody>
      </p:sp>
      <p:pic>
        <p:nvPicPr>
          <p:cNvPr id="14339" name="Picture 3" descr="C:\Documents and Settings\Андрей\Мои документы\Downloads\ordenob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714375"/>
            <a:ext cx="158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4286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ahoma" charset="0"/>
                <a:cs typeface="Tahoma" charset="0"/>
              </a:rPr>
              <a:t>6. Сквозная автоматизация не допускает заторов</a:t>
            </a:r>
          </a:p>
        </p:txBody>
      </p:sp>
      <p:pic>
        <p:nvPicPr>
          <p:cNvPr id="28674" name="Picture 2" descr="Публикации Chico - Форум &quot;За рулем&quot; - Страница 14 - Страница 14"/>
          <p:cNvPicPr>
            <a:picLocks noChangeAspect="1" noChangeArrowheads="1"/>
          </p:cNvPicPr>
          <p:nvPr/>
        </p:nvPicPr>
        <p:blipFill>
          <a:blip r:embed="rId3"/>
          <a:srcRect l="1416" t="1988" r="48828" b="2232"/>
          <a:stretch>
            <a:fillRect/>
          </a:stretch>
        </p:blipFill>
        <p:spPr bwMode="auto">
          <a:xfrm>
            <a:off x="2311400" y="1936750"/>
            <a:ext cx="3905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306638" y="1820863"/>
            <a:ext cx="2325687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FF7D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Кабинет абитуриента</a:t>
            </a:r>
          </a:p>
          <a:p>
            <a:r>
              <a:rPr lang="ru-RU" b="1">
                <a:latin typeface="Calibri" pitchFamily="34" charset="0"/>
              </a:rPr>
              <a:t>Электронное досье</a:t>
            </a:r>
          </a:p>
          <a:p>
            <a:r>
              <a:rPr lang="ru-RU" b="1">
                <a:latin typeface="Calibri" pitchFamily="34" charset="0"/>
              </a:rPr>
              <a:t>Отчеты</a:t>
            </a:r>
          </a:p>
          <a:p>
            <a:r>
              <a:rPr lang="ru-RU" b="1">
                <a:latin typeface="Calibri" pitchFamily="34" charset="0"/>
              </a:rPr>
              <a:t>ФИС ЕГЭ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932363" y="2651125"/>
            <a:ext cx="2447925" cy="647700"/>
          </a:xfrm>
          <a:prstGeom prst="rect">
            <a:avLst/>
          </a:prstGeom>
          <a:solidFill>
            <a:srgbClr val="FFC000"/>
          </a:solidFill>
          <a:ln w="9525">
            <a:solidFill>
              <a:srgbClr val="FF7D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Приказы о зачислении и др. документы</a:t>
            </a:r>
          </a:p>
        </p:txBody>
      </p:sp>
      <p:sp>
        <p:nvSpPr>
          <p:cNvPr id="4" name="Овал 3"/>
          <p:cNvSpPr/>
          <p:nvPr/>
        </p:nvSpPr>
        <p:spPr>
          <a:xfrm>
            <a:off x="2627313" y="3255963"/>
            <a:ext cx="2232025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ыгнутая вниз стрелка 4"/>
          <p:cNvSpPr/>
          <p:nvPr/>
        </p:nvSpPr>
        <p:spPr>
          <a:xfrm rot="14073927">
            <a:off x="4329112" y="1270001"/>
            <a:ext cx="1560513" cy="9445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3800" y="3371850"/>
            <a:ext cx="1008063" cy="1108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003800" y="3390900"/>
            <a:ext cx="941388" cy="989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320925" y="1066800"/>
            <a:ext cx="1422400" cy="647700"/>
          </a:xfrm>
          <a:prstGeom prst="rect">
            <a:avLst/>
          </a:prstGeom>
          <a:solidFill>
            <a:srgbClr val="FF9900"/>
          </a:solidFill>
          <a:ln w="9525">
            <a:solidFill>
              <a:srgbClr val="FF7D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Единая база данных: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229600" cy="34607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alibri" pitchFamily="34" charset="0"/>
                <a:cs typeface="Tahoma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643063"/>
            <a:ext cx="8072437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Волков Юрий Александрович, начальник отдела ИТ Санкт-Петербургского  колледжа: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volkov@sutkt.ru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 8 (812) 328-04-24.</a:t>
            </a:r>
          </a:p>
        </p:txBody>
      </p:sp>
      <p:pic>
        <p:nvPicPr>
          <p:cNvPr id="30723" name="Picture 3" descr="C:\Documents and Settings\Андрей\Мои документы\Downloads\ordenobr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572000"/>
            <a:ext cx="13573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Заголовок 1"/>
          <p:cNvSpPr txBox="1">
            <a:spLocks/>
          </p:cNvSpPr>
          <p:nvPr/>
        </p:nvSpPr>
        <p:spPr bwMode="auto">
          <a:xfrm>
            <a:off x="500063" y="142875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solidFill>
                  <a:srgbClr val="FF7D00"/>
                </a:solidFill>
                <a:latin typeface="Calibri" pitchFamily="34" charset="0"/>
                <a:cs typeface="Tahoma" charset="0"/>
              </a:rPr>
              <a:t>7. Спасибо за внимание!</a:t>
            </a:r>
          </a:p>
        </p:txBody>
      </p:sp>
    </p:spTree>
  </p:cSld>
  <p:clrMapOvr>
    <a:masterClrMapping/>
  </p:clrMapOvr>
  <p:transition advTm="16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31950" y="903288"/>
            <a:ext cx="5886450" cy="2524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информатизации 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Колледжа Телекоммуникаций</a:t>
            </a:r>
          </a:p>
          <a:p>
            <a:pPr algn="ctr">
              <a:defRPr/>
            </a:pP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2006-2011 </a:t>
            </a:r>
            <a:r>
              <a:rPr lang="ru-RU" sz="2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г.г</a:t>
            </a: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Принята на педагогическом совете 17.03.06, в соответствии с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Федеральной целевой программой «Электронная Россия»</a:t>
            </a:r>
            <a:r>
              <a:rPr lang="ru-RU" dirty="0"/>
              <a:t> </a:t>
            </a:r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1878013" y="239713"/>
            <a:ext cx="557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Санкт-Петербургский Колледж Телекоммуникаций</a:t>
            </a:r>
          </a:p>
        </p:txBody>
      </p:sp>
      <p:sp>
        <p:nvSpPr>
          <p:cNvPr id="47108" name="Text Box 13"/>
          <p:cNvSpPr txBox="1">
            <a:spLocks noChangeArrowheads="1"/>
          </p:cNvSpPr>
          <p:nvPr/>
        </p:nvSpPr>
        <p:spPr bwMode="auto">
          <a:xfrm>
            <a:off x="4832350" y="4146550"/>
            <a:ext cx="2692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Разработчик: </a:t>
            </a:r>
          </a:p>
          <a:p>
            <a:r>
              <a:rPr lang="ru-RU" sz="1600"/>
              <a:t>    начальник отдела ИТ,</a:t>
            </a:r>
          </a:p>
          <a:p>
            <a:r>
              <a:rPr lang="ru-RU" sz="1600"/>
              <a:t>    к.т.н., доцент</a:t>
            </a:r>
          </a:p>
          <a:p>
            <a:r>
              <a:rPr lang="ru-RU" sz="1600" b="1"/>
              <a:t>    Волков </a:t>
            </a:r>
          </a:p>
          <a:p>
            <a:r>
              <a:rPr lang="ru-RU" sz="1600" b="1"/>
              <a:t>    Юрий </a:t>
            </a:r>
          </a:p>
          <a:p>
            <a:r>
              <a:rPr lang="ru-RU" sz="1600" b="1"/>
              <a:t>    Александрович</a:t>
            </a:r>
          </a:p>
        </p:txBody>
      </p:sp>
      <p:pic>
        <p:nvPicPr>
          <p:cNvPr id="47109" name="Рисунок 50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177800"/>
            <a:ext cx="554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>
            <a:spLocks noChangeArrowheads="1"/>
          </p:cNvSpPr>
          <p:nvPr/>
        </p:nvSpPr>
        <p:spPr bwMode="auto">
          <a:xfrm>
            <a:off x="2117725" y="-22225"/>
            <a:ext cx="528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66"/>
                </a:solidFill>
                <a:latin typeface="Monotype Corsiva" pitchFamily="66" charset="0"/>
              </a:rPr>
              <a:t>Информационно-программная система</a:t>
            </a:r>
          </a:p>
          <a:p>
            <a:pPr algn="ctr"/>
            <a:r>
              <a:rPr lang="ru-RU" sz="3600" b="1" i="1">
                <a:solidFill>
                  <a:srgbClr val="000066"/>
                </a:solidFill>
                <a:latin typeface="Monotype Corsiva" pitchFamily="66" charset="0"/>
              </a:rPr>
              <a:t>Колледжа Телекоммуникаций - 2009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317875" y="1139825"/>
            <a:ext cx="40830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cs typeface="Arial" charset="0"/>
            </a:endParaRPr>
          </a:p>
        </p:txBody>
      </p:sp>
      <p:sp>
        <p:nvSpPr>
          <p:cNvPr id="48132" name="Text Box 28"/>
          <p:cNvSpPr txBox="1">
            <a:spLocks noChangeArrowheads="1"/>
          </p:cNvSpPr>
          <p:nvPr/>
        </p:nvSpPr>
        <p:spPr bwMode="auto">
          <a:xfrm>
            <a:off x="3411538" y="3465513"/>
            <a:ext cx="1096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 rot="-3086468">
            <a:off x="4031457" y="2877344"/>
            <a:ext cx="192087" cy="542925"/>
          </a:xfrm>
          <a:prstGeom prst="upDownArrow">
            <a:avLst>
              <a:gd name="adj1" fmla="val 50000"/>
              <a:gd name="adj2" fmla="val 56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 rot="-4564207">
            <a:off x="3983038" y="3994150"/>
            <a:ext cx="225425" cy="511175"/>
          </a:xfrm>
          <a:prstGeom prst="upDownArrow">
            <a:avLst>
              <a:gd name="adj1" fmla="val 50000"/>
              <a:gd name="adj2" fmla="val 45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 rot="-6426551">
            <a:off x="4012406" y="4566444"/>
            <a:ext cx="239713" cy="517525"/>
          </a:xfrm>
          <a:prstGeom prst="upDownArrow">
            <a:avLst>
              <a:gd name="adj1" fmla="val 50000"/>
              <a:gd name="adj2" fmla="val 431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 rot="2351093">
            <a:off x="4200525" y="5000625"/>
            <a:ext cx="176213" cy="566738"/>
          </a:xfrm>
          <a:prstGeom prst="upDownArrow">
            <a:avLst>
              <a:gd name="adj1" fmla="val 50000"/>
              <a:gd name="adj2" fmla="val 64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-2240667">
            <a:off x="6038850" y="4645025"/>
            <a:ext cx="201613" cy="681038"/>
          </a:xfrm>
          <a:prstGeom prst="upDownArrow">
            <a:avLst>
              <a:gd name="adj1" fmla="val 50000"/>
              <a:gd name="adj2" fmla="val 67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auto">
          <a:xfrm rot="-4582001">
            <a:off x="6192838" y="4314825"/>
            <a:ext cx="225425" cy="511175"/>
          </a:xfrm>
          <a:prstGeom prst="upDownArrow">
            <a:avLst>
              <a:gd name="adj1" fmla="val 50000"/>
              <a:gd name="adj2" fmla="val 45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 rot="-6069380">
            <a:off x="6241257" y="3763168"/>
            <a:ext cx="234950" cy="512763"/>
          </a:xfrm>
          <a:prstGeom prst="upDownArrow">
            <a:avLst>
              <a:gd name="adj1" fmla="val 50000"/>
              <a:gd name="adj2" fmla="val 436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 rot="2631767">
            <a:off x="5973763" y="2965450"/>
            <a:ext cx="149225" cy="787400"/>
          </a:xfrm>
          <a:prstGeom prst="upDownArrow">
            <a:avLst>
              <a:gd name="adj1" fmla="val 50000"/>
              <a:gd name="adj2" fmla="val 105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41" name="Picture 67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3663950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41" descr="серв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188" y="3227388"/>
            <a:ext cx="9271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55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088" y="5318125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64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5840413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65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5561013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66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4702175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70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450" y="2392363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71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662113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72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2139950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73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487738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74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4371975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2" name="Text Box 75"/>
          <p:cNvSpPr txBox="1">
            <a:spLocks noChangeArrowheads="1"/>
          </p:cNvSpPr>
          <p:nvPr/>
        </p:nvSpPr>
        <p:spPr bwMode="auto">
          <a:xfrm>
            <a:off x="4140200" y="4792663"/>
            <a:ext cx="1987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Централизованная</a:t>
            </a:r>
          </a:p>
          <a:p>
            <a:pPr algn="ctr"/>
            <a:r>
              <a:rPr lang="ru-RU" sz="1600"/>
              <a:t>база данных</a:t>
            </a:r>
          </a:p>
        </p:txBody>
      </p:sp>
      <p:sp>
        <p:nvSpPr>
          <p:cNvPr id="48153" name="Rectangle 76"/>
          <p:cNvSpPr>
            <a:spLocks noChangeArrowheads="1"/>
          </p:cNvSpPr>
          <p:nvPr/>
        </p:nvSpPr>
        <p:spPr bwMode="auto">
          <a:xfrm>
            <a:off x="5046663" y="2349500"/>
            <a:ext cx="190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Учебная часть</a:t>
            </a:r>
          </a:p>
        </p:txBody>
      </p:sp>
      <p:sp>
        <p:nvSpPr>
          <p:cNvPr id="48154" name="Rectangle 77"/>
          <p:cNvSpPr>
            <a:spLocks noChangeArrowheads="1"/>
          </p:cNvSpPr>
          <p:nvPr/>
        </p:nvSpPr>
        <p:spPr bwMode="auto">
          <a:xfrm>
            <a:off x="6084888" y="5949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Студент</a:t>
            </a:r>
          </a:p>
        </p:txBody>
      </p:sp>
      <p:sp>
        <p:nvSpPr>
          <p:cNvPr id="48155" name="Rectangle 78"/>
          <p:cNvSpPr>
            <a:spLocks noChangeArrowheads="1"/>
          </p:cNvSpPr>
          <p:nvPr/>
        </p:nvSpPr>
        <p:spPr bwMode="auto">
          <a:xfrm>
            <a:off x="6443663" y="4130675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Библиотека</a:t>
            </a:r>
          </a:p>
        </p:txBody>
      </p:sp>
      <p:sp>
        <p:nvSpPr>
          <p:cNvPr id="48156" name="Rectangle 79"/>
          <p:cNvSpPr>
            <a:spLocks noChangeArrowheads="1"/>
          </p:cNvSpPr>
          <p:nvPr/>
        </p:nvSpPr>
        <p:spPr bwMode="auto">
          <a:xfrm>
            <a:off x="2124075" y="328453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Договорной отдел</a:t>
            </a:r>
          </a:p>
        </p:txBody>
      </p:sp>
      <p:sp>
        <p:nvSpPr>
          <p:cNvPr id="48157" name="Rectangle 80"/>
          <p:cNvSpPr>
            <a:spLocks noChangeArrowheads="1"/>
          </p:cNvSpPr>
          <p:nvPr/>
        </p:nvSpPr>
        <p:spPr bwMode="auto">
          <a:xfrm>
            <a:off x="2700338" y="6348413"/>
            <a:ext cx="19510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>
                <a:solidFill>
                  <a:srgbClr val="CC0000"/>
                </a:solidFill>
              </a:rPr>
              <a:t>Система контроля</a:t>
            </a:r>
          </a:p>
          <a:p>
            <a:pPr algn="ctr"/>
            <a:r>
              <a:rPr lang="ru-RU" sz="1600">
                <a:solidFill>
                  <a:srgbClr val="CC0000"/>
                </a:solidFill>
              </a:rPr>
              <a:t>доступа</a:t>
            </a:r>
          </a:p>
        </p:txBody>
      </p:sp>
      <p:sp>
        <p:nvSpPr>
          <p:cNvPr id="48158" name="Rectangle 81"/>
          <p:cNvSpPr>
            <a:spLocks noChangeArrowheads="1"/>
          </p:cNvSpPr>
          <p:nvPr/>
        </p:nvSpPr>
        <p:spPr bwMode="auto">
          <a:xfrm>
            <a:off x="2365375" y="5400675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Контроль закупок</a:t>
            </a:r>
          </a:p>
        </p:txBody>
      </p:sp>
      <p:sp>
        <p:nvSpPr>
          <p:cNvPr id="48159" name="Rectangle 82"/>
          <p:cNvSpPr>
            <a:spLocks noChangeArrowheads="1"/>
          </p:cNvSpPr>
          <p:nvPr/>
        </p:nvSpPr>
        <p:spPr bwMode="auto">
          <a:xfrm>
            <a:off x="2195513" y="43656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Отдел кадров</a:t>
            </a:r>
          </a:p>
        </p:txBody>
      </p:sp>
      <p:sp>
        <p:nvSpPr>
          <p:cNvPr id="48160" name="Rectangle 83"/>
          <p:cNvSpPr>
            <a:spLocks noChangeArrowheads="1"/>
          </p:cNvSpPr>
          <p:nvPr/>
        </p:nvSpPr>
        <p:spPr bwMode="auto">
          <a:xfrm>
            <a:off x="5867400" y="2776538"/>
            <a:ext cx="261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C0000"/>
                </a:solidFill>
              </a:rPr>
              <a:t>Учебно-методический</a:t>
            </a:r>
          </a:p>
          <a:p>
            <a:pPr algn="ctr"/>
            <a:r>
              <a:rPr lang="ru-RU" sz="1600">
                <a:solidFill>
                  <a:srgbClr val="CC0000"/>
                </a:solidFill>
              </a:rPr>
              <a:t>портал</a:t>
            </a:r>
          </a:p>
        </p:txBody>
      </p:sp>
      <p:sp>
        <p:nvSpPr>
          <p:cNvPr id="48161" name="Rectangle 84"/>
          <p:cNvSpPr>
            <a:spLocks noChangeArrowheads="1"/>
          </p:cNvSpPr>
          <p:nvPr/>
        </p:nvSpPr>
        <p:spPr bwMode="auto">
          <a:xfrm>
            <a:off x="6372225" y="5030788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Абитуриент</a:t>
            </a:r>
          </a:p>
        </p:txBody>
      </p:sp>
      <p:sp>
        <p:nvSpPr>
          <p:cNvPr id="48162" name="Rectangle 85"/>
          <p:cNvSpPr>
            <a:spLocks noChangeArrowheads="1"/>
          </p:cNvSpPr>
          <p:nvPr/>
        </p:nvSpPr>
        <p:spPr bwMode="auto">
          <a:xfrm>
            <a:off x="5003800" y="6477000"/>
            <a:ext cx="1182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Выпускник</a:t>
            </a:r>
          </a:p>
        </p:txBody>
      </p:sp>
      <p:pic>
        <p:nvPicPr>
          <p:cNvPr id="40" name="Picture 86" descr="Б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513" y="1673225"/>
            <a:ext cx="10287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7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8613" y="2695575"/>
            <a:ext cx="571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utoShape 89"/>
          <p:cNvSpPr>
            <a:spLocks noChangeArrowheads="1"/>
          </p:cNvSpPr>
          <p:nvPr/>
        </p:nvSpPr>
        <p:spPr bwMode="auto">
          <a:xfrm rot="-3961930">
            <a:off x="2535238" y="2849563"/>
            <a:ext cx="157162" cy="411162"/>
          </a:xfrm>
          <a:prstGeom prst="upDownArrow">
            <a:avLst>
              <a:gd name="adj1" fmla="val 50000"/>
              <a:gd name="adj2" fmla="val 523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90"/>
          <p:cNvSpPr>
            <a:spLocks noChangeArrowheads="1"/>
          </p:cNvSpPr>
          <p:nvPr/>
        </p:nvSpPr>
        <p:spPr bwMode="auto">
          <a:xfrm rot="-2157206">
            <a:off x="2771775" y="2205038"/>
            <a:ext cx="112713" cy="446087"/>
          </a:xfrm>
          <a:prstGeom prst="upDownArrow">
            <a:avLst>
              <a:gd name="adj1" fmla="val 50000"/>
              <a:gd name="adj2" fmla="val 791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 rot="-2240667">
            <a:off x="5476875" y="5221288"/>
            <a:ext cx="198438" cy="725487"/>
          </a:xfrm>
          <a:prstGeom prst="upDownArrow">
            <a:avLst>
              <a:gd name="adj1" fmla="val 50000"/>
              <a:gd name="adj2" fmla="val 73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 rot="2631767">
            <a:off x="5508625" y="2554288"/>
            <a:ext cx="147638" cy="787400"/>
          </a:xfrm>
          <a:prstGeom prst="upDownArrow">
            <a:avLst>
              <a:gd name="adj1" fmla="val 50000"/>
              <a:gd name="adj2" fmla="val 1066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42272" y="1123871"/>
            <a:ext cx="23286" cy="5713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3"/>
          <p:cNvSpPr txBox="1">
            <a:spLocks noChangeArrowheads="1"/>
          </p:cNvSpPr>
          <p:nvPr/>
        </p:nvSpPr>
        <p:spPr bwMode="auto">
          <a:xfrm rot="5400000">
            <a:off x="6340082" y="-1195081"/>
            <a:ext cx="346249" cy="50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Информатизация учебной деятельности</a:t>
            </a:r>
          </a:p>
        </p:txBody>
      </p:sp>
      <p:sp>
        <p:nvSpPr>
          <p:cNvPr id="48171" name="TextBox 255"/>
          <p:cNvSpPr txBox="1">
            <a:spLocks noChangeArrowheads="1"/>
          </p:cNvSpPr>
          <p:nvPr/>
        </p:nvSpPr>
        <p:spPr bwMode="auto">
          <a:xfrm>
            <a:off x="1277938" y="1155700"/>
            <a:ext cx="324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E75B6"/>
                </a:solidFill>
                <a:latin typeface="Corbel" pitchFamily="34" charset="0"/>
              </a:rPr>
              <a:t>Информатизация управления колледж</a:t>
            </a:r>
            <a:r>
              <a:rPr lang="ru-RU" sz="1400">
                <a:solidFill>
                  <a:srgbClr val="2E75B6"/>
                </a:solidFill>
              </a:rPr>
              <a:t>е</a:t>
            </a:r>
            <a:r>
              <a:rPr lang="ru-RU">
                <a:solidFill>
                  <a:srgbClr val="2E75B6"/>
                </a:solidFill>
                <a:latin typeface="Corbel" pitchFamily="34" charset="0"/>
              </a:rPr>
              <a:t>м</a:t>
            </a:r>
          </a:p>
        </p:txBody>
      </p:sp>
      <p:pic>
        <p:nvPicPr>
          <p:cNvPr id="48172" name="Рисунок 50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13" y="177800"/>
            <a:ext cx="554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1. Исходная страница приемной кампании в университете</a:t>
            </a:r>
          </a:p>
        </p:txBody>
      </p:sp>
      <p:sp>
        <p:nvSpPr>
          <p:cNvPr id="16386" name="AutoShape 2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AutoShape 4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AutoShape 6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 l="10078" t="3337" r="12813" b="28151"/>
          <a:stretch>
            <a:fillRect/>
          </a:stretch>
        </p:blipFill>
        <p:spPr bwMode="auto">
          <a:xfrm>
            <a:off x="427038" y="549275"/>
            <a:ext cx="8466137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2. Исходная страница приемной кампании в СПб колледже</a:t>
            </a:r>
          </a:p>
        </p:txBody>
      </p:sp>
      <p:sp>
        <p:nvSpPr>
          <p:cNvPr id="18434" name="AutoShape 2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AutoShape 4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AutoShape 6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 l="12968" t="13008" r="12032" b="33028"/>
          <a:stretch>
            <a:fillRect/>
          </a:stretch>
        </p:blipFill>
        <p:spPr bwMode="auto">
          <a:xfrm>
            <a:off x="395288" y="723900"/>
            <a:ext cx="8664575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4. Состав полей зависит от учебного заведения</a:t>
            </a:r>
          </a:p>
        </p:txBody>
      </p:sp>
      <p:sp>
        <p:nvSpPr>
          <p:cNvPr id="20482" name="AutoShape 2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AutoShape 4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AutoShape 6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5" name="Picture 7" descr="C:\Users\Пользоваиель\Desktop\П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31825"/>
            <a:ext cx="7272338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771775" y="2276475"/>
            <a:ext cx="331311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СПб колледж телекоммуникаций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724150" y="2301875"/>
            <a:ext cx="2552700" cy="298450"/>
          </a:xfrm>
          <a:custGeom>
            <a:avLst/>
            <a:gdLst>
              <a:gd name="connsiteX0" fmla="*/ 66675 w 2552860"/>
              <a:gd name="connsiteY0" fmla="*/ 2822 h 298452"/>
              <a:gd name="connsiteX1" fmla="*/ 257175 w 2552860"/>
              <a:gd name="connsiteY1" fmla="*/ 12347 h 298452"/>
              <a:gd name="connsiteX2" fmla="*/ 285750 w 2552860"/>
              <a:gd name="connsiteY2" fmla="*/ 21872 h 298452"/>
              <a:gd name="connsiteX3" fmla="*/ 371475 w 2552860"/>
              <a:gd name="connsiteY3" fmla="*/ 31397 h 298452"/>
              <a:gd name="connsiteX4" fmla="*/ 514350 w 2552860"/>
              <a:gd name="connsiteY4" fmla="*/ 21872 h 298452"/>
              <a:gd name="connsiteX5" fmla="*/ 619125 w 2552860"/>
              <a:gd name="connsiteY5" fmla="*/ 2822 h 298452"/>
              <a:gd name="connsiteX6" fmla="*/ 742950 w 2552860"/>
              <a:gd name="connsiteY6" fmla="*/ 12347 h 298452"/>
              <a:gd name="connsiteX7" fmla="*/ 800100 w 2552860"/>
              <a:gd name="connsiteY7" fmla="*/ 31397 h 298452"/>
              <a:gd name="connsiteX8" fmla="*/ 1352550 w 2552860"/>
              <a:gd name="connsiteY8" fmla="*/ 40922 h 298452"/>
              <a:gd name="connsiteX9" fmla="*/ 1847850 w 2552860"/>
              <a:gd name="connsiteY9" fmla="*/ 21872 h 298452"/>
              <a:gd name="connsiteX10" fmla="*/ 1876425 w 2552860"/>
              <a:gd name="connsiteY10" fmla="*/ 12347 h 298452"/>
              <a:gd name="connsiteX11" fmla="*/ 2028825 w 2552860"/>
              <a:gd name="connsiteY11" fmla="*/ 2822 h 298452"/>
              <a:gd name="connsiteX12" fmla="*/ 2447925 w 2552860"/>
              <a:gd name="connsiteY12" fmla="*/ 12347 h 298452"/>
              <a:gd name="connsiteX13" fmla="*/ 2476500 w 2552860"/>
              <a:gd name="connsiteY13" fmla="*/ 21872 h 298452"/>
              <a:gd name="connsiteX14" fmla="*/ 2514600 w 2552860"/>
              <a:gd name="connsiteY14" fmla="*/ 31397 h 298452"/>
              <a:gd name="connsiteX15" fmla="*/ 2552700 w 2552860"/>
              <a:gd name="connsiteY15" fmla="*/ 88547 h 298452"/>
              <a:gd name="connsiteX16" fmla="*/ 2543175 w 2552860"/>
              <a:gd name="connsiteY16" fmla="*/ 174272 h 298452"/>
              <a:gd name="connsiteX17" fmla="*/ 2533650 w 2552860"/>
              <a:gd name="connsiteY17" fmla="*/ 202847 h 298452"/>
              <a:gd name="connsiteX18" fmla="*/ 2305050 w 2552860"/>
              <a:gd name="connsiteY18" fmla="*/ 250472 h 298452"/>
              <a:gd name="connsiteX19" fmla="*/ 2266950 w 2552860"/>
              <a:gd name="connsiteY19" fmla="*/ 259997 h 298452"/>
              <a:gd name="connsiteX20" fmla="*/ 2238375 w 2552860"/>
              <a:gd name="connsiteY20" fmla="*/ 269522 h 298452"/>
              <a:gd name="connsiteX21" fmla="*/ 2171700 w 2552860"/>
              <a:gd name="connsiteY21" fmla="*/ 279047 h 298452"/>
              <a:gd name="connsiteX22" fmla="*/ 1990725 w 2552860"/>
              <a:gd name="connsiteY22" fmla="*/ 298097 h 298452"/>
              <a:gd name="connsiteX23" fmla="*/ 1743075 w 2552860"/>
              <a:gd name="connsiteY23" fmla="*/ 288572 h 298452"/>
              <a:gd name="connsiteX24" fmla="*/ 1200150 w 2552860"/>
              <a:gd name="connsiteY24" fmla="*/ 250472 h 298452"/>
              <a:gd name="connsiteX25" fmla="*/ 1143000 w 2552860"/>
              <a:gd name="connsiteY25" fmla="*/ 240947 h 298452"/>
              <a:gd name="connsiteX26" fmla="*/ 981075 w 2552860"/>
              <a:gd name="connsiteY26" fmla="*/ 221897 h 298452"/>
              <a:gd name="connsiteX27" fmla="*/ 952500 w 2552860"/>
              <a:gd name="connsiteY27" fmla="*/ 212372 h 298452"/>
              <a:gd name="connsiteX28" fmla="*/ 714375 w 2552860"/>
              <a:gd name="connsiteY28" fmla="*/ 193322 h 298452"/>
              <a:gd name="connsiteX29" fmla="*/ 628650 w 2552860"/>
              <a:gd name="connsiteY29" fmla="*/ 202847 h 298452"/>
              <a:gd name="connsiteX30" fmla="*/ 600075 w 2552860"/>
              <a:gd name="connsiteY30" fmla="*/ 212372 h 298452"/>
              <a:gd name="connsiteX31" fmla="*/ 533400 w 2552860"/>
              <a:gd name="connsiteY31" fmla="*/ 221897 h 298452"/>
              <a:gd name="connsiteX32" fmla="*/ 333375 w 2552860"/>
              <a:gd name="connsiteY32" fmla="*/ 221897 h 298452"/>
              <a:gd name="connsiteX33" fmla="*/ 247650 w 2552860"/>
              <a:gd name="connsiteY33" fmla="*/ 212372 h 298452"/>
              <a:gd name="connsiteX34" fmla="*/ 66675 w 2552860"/>
              <a:gd name="connsiteY34" fmla="*/ 202847 h 298452"/>
              <a:gd name="connsiteX35" fmla="*/ 9525 w 2552860"/>
              <a:gd name="connsiteY35" fmla="*/ 174272 h 298452"/>
              <a:gd name="connsiteX36" fmla="*/ 0 w 2552860"/>
              <a:gd name="connsiteY36" fmla="*/ 145697 h 298452"/>
              <a:gd name="connsiteX37" fmla="*/ 47625 w 2552860"/>
              <a:gd name="connsiteY37" fmla="*/ 21872 h 298452"/>
              <a:gd name="connsiteX38" fmla="*/ 66675 w 2552860"/>
              <a:gd name="connsiteY38" fmla="*/ 2822 h 29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52860" h="298452">
                <a:moveTo>
                  <a:pt x="66675" y="2822"/>
                </a:moveTo>
                <a:cubicBezTo>
                  <a:pt x="101600" y="1234"/>
                  <a:pt x="193835" y="6839"/>
                  <a:pt x="257175" y="12347"/>
                </a:cubicBezTo>
                <a:cubicBezTo>
                  <a:pt x="267177" y="13217"/>
                  <a:pt x="275846" y="20221"/>
                  <a:pt x="285750" y="21872"/>
                </a:cubicBezTo>
                <a:cubicBezTo>
                  <a:pt x="314110" y="26599"/>
                  <a:pt x="342900" y="28222"/>
                  <a:pt x="371475" y="31397"/>
                </a:cubicBezTo>
                <a:cubicBezTo>
                  <a:pt x="419100" y="28222"/>
                  <a:pt x="466834" y="26397"/>
                  <a:pt x="514350" y="21872"/>
                </a:cubicBezTo>
                <a:cubicBezTo>
                  <a:pt x="537615" y="19656"/>
                  <a:pt x="594354" y="7776"/>
                  <a:pt x="619125" y="2822"/>
                </a:cubicBezTo>
                <a:cubicBezTo>
                  <a:pt x="660400" y="5997"/>
                  <a:pt x="702060" y="5891"/>
                  <a:pt x="742950" y="12347"/>
                </a:cubicBezTo>
                <a:cubicBezTo>
                  <a:pt x="762785" y="15479"/>
                  <a:pt x="780023" y="31051"/>
                  <a:pt x="800100" y="31397"/>
                </a:cubicBezTo>
                <a:lnTo>
                  <a:pt x="1352550" y="40922"/>
                </a:lnTo>
                <a:cubicBezTo>
                  <a:pt x="1415951" y="39057"/>
                  <a:pt x="1736930" y="32436"/>
                  <a:pt x="1847850" y="21872"/>
                </a:cubicBezTo>
                <a:cubicBezTo>
                  <a:pt x="1857845" y="20920"/>
                  <a:pt x="1866440" y="13398"/>
                  <a:pt x="1876425" y="12347"/>
                </a:cubicBezTo>
                <a:cubicBezTo>
                  <a:pt x="1927044" y="7019"/>
                  <a:pt x="1978025" y="5997"/>
                  <a:pt x="2028825" y="2822"/>
                </a:cubicBezTo>
                <a:lnTo>
                  <a:pt x="2447925" y="12347"/>
                </a:lnTo>
                <a:cubicBezTo>
                  <a:pt x="2457956" y="12774"/>
                  <a:pt x="2466846" y="19114"/>
                  <a:pt x="2476500" y="21872"/>
                </a:cubicBezTo>
                <a:cubicBezTo>
                  <a:pt x="2489087" y="25468"/>
                  <a:pt x="2501900" y="28222"/>
                  <a:pt x="2514600" y="31397"/>
                </a:cubicBezTo>
                <a:cubicBezTo>
                  <a:pt x="2527300" y="50447"/>
                  <a:pt x="2555228" y="65792"/>
                  <a:pt x="2552700" y="88547"/>
                </a:cubicBezTo>
                <a:cubicBezTo>
                  <a:pt x="2549525" y="117122"/>
                  <a:pt x="2547902" y="145912"/>
                  <a:pt x="2543175" y="174272"/>
                </a:cubicBezTo>
                <a:cubicBezTo>
                  <a:pt x="2541524" y="184176"/>
                  <a:pt x="2540750" y="195747"/>
                  <a:pt x="2533650" y="202847"/>
                </a:cubicBezTo>
                <a:cubicBezTo>
                  <a:pt x="2465854" y="270643"/>
                  <a:pt x="2406911" y="244813"/>
                  <a:pt x="2305050" y="250472"/>
                </a:cubicBezTo>
                <a:cubicBezTo>
                  <a:pt x="2292350" y="253647"/>
                  <a:pt x="2279537" y="256401"/>
                  <a:pt x="2266950" y="259997"/>
                </a:cubicBezTo>
                <a:cubicBezTo>
                  <a:pt x="2257296" y="262755"/>
                  <a:pt x="2248220" y="267553"/>
                  <a:pt x="2238375" y="269522"/>
                </a:cubicBezTo>
                <a:cubicBezTo>
                  <a:pt x="2216360" y="273925"/>
                  <a:pt x="2193925" y="275872"/>
                  <a:pt x="2171700" y="279047"/>
                </a:cubicBezTo>
                <a:cubicBezTo>
                  <a:pt x="2100845" y="302665"/>
                  <a:pt x="2122692" y="298097"/>
                  <a:pt x="1990725" y="298097"/>
                </a:cubicBezTo>
                <a:cubicBezTo>
                  <a:pt x="1908114" y="298097"/>
                  <a:pt x="1825586" y="292630"/>
                  <a:pt x="1743075" y="288572"/>
                </a:cubicBezTo>
                <a:cubicBezTo>
                  <a:pt x="1694882" y="286202"/>
                  <a:pt x="1296721" y="266567"/>
                  <a:pt x="1200150" y="250472"/>
                </a:cubicBezTo>
                <a:cubicBezTo>
                  <a:pt x="1181100" y="247297"/>
                  <a:pt x="1162119" y="243678"/>
                  <a:pt x="1143000" y="240947"/>
                </a:cubicBezTo>
                <a:cubicBezTo>
                  <a:pt x="1097181" y="234401"/>
                  <a:pt x="1026074" y="226897"/>
                  <a:pt x="981075" y="221897"/>
                </a:cubicBezTo>
                <a:cubicBezTo>
                  <a:pt x="971550" y="218722"/>
                  <a:pt x="962378" y="214168"/>
                  <a:pt x="952500" y="212372"/>
                </a:cubicBezTo>
                <a:cubicBezTo>
                  <a:pt x="882635" y="199669"/>
                  <a:pt x="775150" y="196897"/>
                  <a:pt x="714375" y="193322"/>
                </a:cubicBezTo>
                <a:cubicBezTo>
                  <a:pt x="685800" y="196497"/>
                  <a:pt x="657010" y="198120"/>
                  <a:pt x="628650" y="202847"/>
                </a:cubicBezTo>
                <a:cubicBezTo>
                  <a:pt x="618746" y="204498"/>
                  <a:pt x="609920" y="210403"/>
                  <a:pt x="600075" y="212372"/>
                </a:cubicBezTo>
                <a:cubicBezTo>
                  <a:pt x="578060" y="216775"/>
                  <a:pt x="555625" y="218722"/>
                  <a:pt x="533400" y="221897"/>
                </a:cubicBezTo>
                <a:cubicBezTo>
                  <a:pt x="451971" y="249040"/>
                  <a:pt x="506601" y="234729"/>
                  <a:pt x="333375" y="221897"/>
                </a:cubicBezTo>
                <a:cubicBezTo>
                  <a:pt x="304703" y="219773"/>
                  <a:pt x="276328" y="214420"/>
                  <a:pt x="247650" y="212372"/>
                </a:cubicBezTo>
                <a:cubicBezTo>
                  <a:pt x="187395" y="208068"/>
                  <a:pt x="127000" y="206022"/>
                  <a:pt x="66675" y="202847"/>
                </a:cubicBezTo>
                <a:cubicBezTo>
                  <a:pt x="47851" y="196572"/>
                  <a:pt x="22954" y="191058"/>
                  <a:pt x="9525" y="174272"/>
                </a:cubicBezTo>
                <a:cubicBezTo>
                  <a:pt x="3253" y="166432"/>
                  <a:pt x="3175" y="155222"/>
                  <a:pt x="0" y="145697"/>
                </a:cubicBezTo>
                <a:cubicBezTo>
                  <a:pt x="12763" y="56357"/>
                  <a:pt x="-2928" y="97702"/>
                  <a:pt x="47625" y="21872"/>
                </a:cubicBezTo>
                <a:cubicBezTo>
                  <a:pt x="70613" y="-12610"/>
                  <a:pt x="31750" y="4410"/>
                  <a:pt x="66675" y="282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992563" y="5032375"/>
            <a:ext cx="28336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FF0000"/>
                </a:solidFill>
                <a:latin typeface="Calibri" pitchFamily="34" charset="0"/>
              </a:rPr>
              <a:t>Каждый год мы делаем новое ТЗ</a:t>
            </a:r>
          </a:p>
          <a:p>
            <a:r>
              <a:rPr lang="ru-RU" sz="1300" b="1">
                <a:solidFill>
                  <a:srgbClr val="FF0000"/>
                </a:solidFill>
                <a:latin typeface="Calibri" pitchFamily="34" charset="0"/>
              </a:rPr>
              <a:t>на адаптацию системы и отдельные</a:t>
            </a:r>
          </a:p>
          <a:p>
            <a:r>
              <a:rPr lang="ru-RU" sz="1300" b="1">
                <a:solidFill>
                  <a:srgbClr val="FF0000"/>
                </a:solidFill>
                <a:latin typeface="Calibri" pitchFamily="34" charset="0"/>
              </a:rPr>
              <a:t>требования к кабинетам для</a:t>
            </a:r>
          </a:p>
          <a:p>
            <a:r>
              <a:rPr lang="ru-RU" sz="1300" b="1">
                <a:solidFill>
                  <a:srgbClr val="FF0000"/>
                </a:solidFill>
                <a:latin typeface="Calibri" pitchFamily="34" charset="0"/>
              </a:rPr>
              <a:t>университета и колледжей.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5. Личная карточка переходит из колледжа в университет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5006" r="22629" b="14655"/>
          <a:stretch>
            <a:fillRect/>
          </a:stretch>
        </p:blipFill>
        <p:spPr bwMode="auto">
          <a:xfrm>
            <a:off x="503238" y="620713"/>
            <a:ext cx="82454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4. Личный кабинет – это поля базы данных</a:t>
            </a:r>
          </a:p>
        </p:txBody>
      </p:sp>
      <p:sp>
        <p:nvSpPr>
          <p:cNvPr id="24578" name="AutoShape 2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AutoShape 4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AutoShape 6" descr="https://mail.yandex.ru/message_part/prim.jpg?_uid=33510627&amp;name=prim.jpg&amp;hid=1.2&amp;ids=2180000005946015556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1" name="Picture 7" descr="C:\Users\Пользоваиель\Desktop\П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00075"/>
            <a:ext cx="7272338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349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ahoma" charset="0"/>
                <a:cs typeface="Tahoma" charset="0"/>
              </a:rPr>
              <a:t>5. От личного кабинета - к личной карточке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t="5006" r="22629" b="14655"/>
          <a:stretch>
            <a:fillRect/>
          </a:stretch>
        </p:blipFill>
        <p:spPr bwMode="auto">
          <a:xfrm>
            <a:off x="503238" y="620713"/>
            <a:ext cx="82454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bgut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spbgut2</Template>
  <TotalTime>4705</TotalTime>
  <Words>271</Words>
  <Application>Microsoft Office PowerPoint</Application>
  <PresentationFormat>Экран (4:3)</PresentationFormat>
  <Paragraphs>74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spbgut2</vt:lpstr>
      <vt:lpstr>Презентация PowerPoint</vt:lpstr>
      <vt:lpstr>Презентация PowerPoint</vt:lpstr>
      <vt:lpstr>Презентация PowerPoint</vt:lpstr>
      <vt:lpstr>1. Исходная страница приемной кампании в университете</vt:lpstr>
      <vt:lpstr>2. Исходная страница приемной кампании в СПб колледже</vt:lpstr>
      <vt:lpstr>4. Состав полей зависит от учебного заведения</vt:lpstr>
      <vt:lpstr>5. Личная карточка переходит из колледжа в университет</vt:lpstr>
      <vt:lpstr>4. Личный кабинет – это поля базы данных</vt:lpstr>
      <vt:lpstr>5. От личного кабинета - к личной карточке</vt:lpstr>
      <vt:lpstr>6. Сквозная автоматизация не допускает заторов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1</cp:lastModifiedBy>
  <cp:revision>511</cp:revision>
  <dcterms:created xsi:type="dcterms:W3CDTF">2011-10-27T05:41:08Z</dcterms:created>
  <dcterms:modified xsi:type="dcterms:W3CDTF">2018-11-18T06:16:13Z</dcterms:modified>
</cp:coreProperties>
</file>