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62" r:id="rId2"/>
    <p:sldId id="263" r:id="rId3"/>
    <p:sldId id="264" r:id="rId4"/>
    <p:sldId id="258" r:id="rId5"/>
    <p:sldId id="261" r:id="rId6"/>
    <p:sldId id="256" r:id="rId7"/>
    <p:sldId id="266" r:id="rId8"/>
    <p:sldId id="265" r:id="rId9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7070"/>
    <a:srgbClr val="FF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78" d="100"/>
          <a:sy n="78" d="100"/>
        </p:scale>
        <p:origin x="-8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46100" y="-4763"/>
            <a:ext cx="5014913" cy="6862763"/>
            <a:chOff x="2928938" y="-4763"/>
            <a:chExt cx="5014912" cy="6862763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>
                <a:gd name="T0" fmla="*/ 0 w 670"/>
                <a:gd name="T1" fmla="*/ 0 h 1753"/>
                <a:gd name="T2" fmla="*/ 670 w 670"/>
                <a:gd name="T3" fmla="*/ 1753 h 1753"/>
              </a:gdLst>
              <a:ahLst/>
              <a:cxnLst>
                <a:cxn ang="0">
                  <a:pos x="0" y="1696"/>
                </a:cxn>
                <a:cxn ang="0">
                  <a:pos x="225" y="1753"/>
                </a:cxn>
                <a:cxn ang="0">
                  <a:pos x="670" y="0"/>
                </a:cxn>
                <a:cxn ang="0">
                  <a:pos x="430" y="0"/>
                </a:cxn>
                <a:cxn ang="0">
                  <a:pos x="0" y="1696"/>
                </a:cxn>
              </a:cxnLst>
              <a:rect l="T0" t="T1" r="T2" b="T3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928938" y="-4763"/>
              <a:ext cx="1035050" cy="2673351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9"/>
            <p:cNvSpPr/>
            <p:nvPr/>
          </p:nvSpPr>
          <p:spPr bwMode="auto">
            <a:xfrm>
              <a:off x="2928938" y="2582863"/>
              <a:ext cx="2693987" cy="4275137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10"/>
            <p:cNvSpPr/>
            <p:nvPr/>
          </p:nvSpPr>
          <p:spPr bwMode="auto">
            <a:xfrm>
              <a:off x="3371851" y="2692400"/>
              <a:ext cx="3332161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1"/>
            <p:cNvSpPr/>
            <p:nvPr/>
          </p:nvSpPr>
          <p:spPr bwMode="auto">
            <a:xfrm>
              <a:off x="3367088" y="2687638"/>
              <a:ext cx="4576762" cy="4170362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2"/>
            <p:cNvSpPr/>
            <p:nvPr/>
          </p:nvSpPr>
          <p:spPr bwMode="auto">
            <a:xfrm>
              <a:off x="2928938" y="2578100"/>
              <a:ext cx="3584574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3423C-5C4C-4D79-B0B3-EAA0D69F35FF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3" y="5883275"/>
            <a:ext cx="43243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F7B90-3685-4056-BFD2-E6FA75140B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55843-47CE-4535-A058-7B5DE3835A2C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1FDEB-1041-4352-A391-FA5083A23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7E2B7-07EB-4F2E-9C9D-81189483A516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D58DA-528D-443F-A5AD-1F8BFC8B73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1598613" y="8636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10893425" y="28194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98BFC-E0B5-4C5F-BAF1-D7F8BBCC17A2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DA1AC-0236-45D9-8E7E-BB089D22DE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FD6E1-95D9-40FF-9ECF-89C1A4E592B9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4C8DC-680C-4D5E-8480-483E5C3074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1598613" y="8636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10893425" y="28194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ECCC8-44F8-4976-B628-39445AD328FE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E5E72-67D1-4CA7-9449-9290272241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A56F9-9CCE-47F6-BB30-A69CF9FCDA1D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D7FB8-79DF-4E84-AE8E-22D7CAA16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F4556-3D9A-4C47-8412-F34BBCB3BD8C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40E3F-9F02-4B58-A542-328CC7750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9D9E6-47F7-459D-A017-3B6403F239C1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DD49D-3800-48EE-A4A5-0E347E74D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25A37-08AD-4BE0-95A3-030E13A82E4A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2163" y="5867400"/>
            <a:ext cx="5508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51EB2-98DB-4426-816E-117C9D30C5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ACB37-2A52-4BA8-8CAD-03B9044CC9F1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8810E-261F-4D40-9A68-915DCC3B4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22B16-5A63-4728-8434-448EFB4E5164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AE6E4-12BC-4E6D-9189-5F2583BEA6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51B11-9281-4D03-9D8D-400CD0458266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BB55F-9452-4782-9D36-DE99C6421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F00DD-2960-4C24-9951-3AB40E4CF23A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3019C-A85E-4C7F-B22C-CD8B820E07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E1757-B752-4520-902C-4F68EBAD17BE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3F641-C718-4578-9886-41E44839A5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FD2EF-2061-4BD9-96CB-A4D149550C96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15690-4250-4876-9218-0D982166F3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BC5D0-511F-488B-93A8-C5A69095892C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1F523-E5D9-4058-9E7F-EFA729AF8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150813" y="0"/>
            <a:ext cx="2436812" cy="6858000"/>
            <a:chOff x="1320800" y="0"/>
            <a:chExt cx="24368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1627187" y="0"/>
              <a:ext cx="1122363" cy="5329239"/>
            </a:xfrm>
            <a:custGeom>
              <a:avLst/>
              <a:gdLst>
                <a:gd name="T0" fmla="*/ 0 w 707"/>
                <a:gd name="T1" fmla="*/ 0 h 3357"/>
                <a:gd name="T2" fmla="*/ 707 w 707"/>
                <a:gd name="T3" fmla="*/ 3357 h 3357"/>
              </a:gdLst>
              <a:ahLst/>
              <a:cxnLst>
                <a:cxn ang="0">
                  <a:pos x="0" y="3330"/>
                </a:cxn>
                <a:cxn ang="0">
                  <a:pos x="156" y="3357"/>
                </a:cxn>
                <a:cxn ang="0">
                  <a:pos x="707" y="0"/>
                </a:cxn>
                <a:cxn ang="0">
                  <a:pos x="547" y="0"/>
                </a:cxn>
                <a:cxn ang="0">
                  <a:pos x="0" y="3330"/>
                </a:cxn>
              </a:cxnLst>
              <a:rect l="T0" t="T1" r="T2" b="T3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1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1"/>
              <a:ext cx="1228726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7" y="5291139"/>
              <a:ext cx="1495426" cy="1566862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7" y="5286376"/>
              <a:ext cx="2130426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1"/>
              <a:ext cx="1695451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84313" y="685800"/>
            <a:ext cx="100187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84313" y="2667000"/>
            <a:ext cx="1001871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963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731730A-A118-492A-ACA6-E32BCDCDF410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1750" y="5883275"/>
            <a:ext cx="7085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2163" y="5883275"/>
            <a:ext cx="550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DA981FE9-3E45-4EF6-AA23-82EC398DA1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3" r:id="rId3"/>
    <p:sldLayoutId id="2147483742" r:id="rId4"/>
    <p:sldLayoutId id="2147483741" r:id="rId5"/>
    <p:sldLayoutId id="2147483740" r:id="rId6"/>
    <p:sldLayoutId id="2147483739" r:id="rId7"/>
    <p:sldLayoutId id="2147483738" r:id="rId8"/>
    <p:sldLayoutId id="2147483737" r:id="rId9"/>
    <p:sldLayoutId id="2147483736" r:id="rId10"/>
    <p:sldLayoutId id="2147483735" r:id="rId11"/>
    <p:sldLayoutId id="2147483746" r:id="rId12"/>
    <p:sldLayoutId id="2147483734" r:id="rId13"/>
    <p:sldLayoutId id="2147483747" r:id="rId14"/>
    <p:sldLayoutId id="2147483733" r:id="rId15"/>
    <p:sldLayoutId id="2147483732" r:id="rId16"/>
    <p:sldLayoutId id="2147483731" r:id="rId17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utkt.ru/index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utkt.ru/index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utkt.ru/index.php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oftlogic.ru/p/eureka" TargetMode="External"/><Relationship Id="rId13" Type="http://schemas.openxmlformats.org/officeDocument/2006/relationships/hyperlink" Target="http://www.komkon.ru/content/projects/directions/vus/dekanat8.php" TargetMode="External"/><Relationship Id="rId3" Type="http://schemas.openxmlformats.org/officeDocument/2006/relationships/hyperlink" Target="http://vuz.galaktika.ru/" TargetMode="External"/><Relationship Id="rId7" Type="http://schemas.openxmlformats.org/officeDocument/2006/relationships/hyperlink" Target="http://www.redcenter.ru/?sid=515" TargetMode="External"/><Relationship Id="rId12" Type="http://schemas.openxmlformats.org/officeDocument/2006/relationships/hyperlink" Target="http://www.orgflow.ru/educ/" TargetMode="External"/><Relationship Id="rId17" Type="http://schemas.openxmlformats.org/officeDocument/2006/relationships/image" Target="../media/image2.png"/><Relationship Id="rId2" Type="http://schemas.openxmlformats.org/officeDocument/2006/relationships/hyperlink" Target="http://www.int21vek.ru/page.8.html" TargetMode="External"/><Relationship Id="rId16" Type="http://schemas.openxmlformats.org/officeDocument/2006/relationships/hyperlink" Target="http://www.sutkt.ru/index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s-vedomosti.ru/" TargetMode="External"/><Relationship Id="rId11" Type="http://schemas.openxmlformats.org/officeDocument/2006/relationships/hyperlink" Target="http://www.naumen.ru/go/solutions/naumen_university" TargetMode="External"/><Relationship Id="rId5" Type="http://schemas.openxmlformats.org/officeDocument/2006/relationships/hyperlink" Target="http://www.ais-integral.ru/" TargetMode="External"/><Relationship Id="rId15" Type="http://schemas.openxmlformats.org/officeDocument/2006/relationships/hyperlink" Target="http://www.tauruna.ru/products/students.html" TargetMode="External"/><Relationship Id="rId10" Type="http://schemas.openxmlformats.org/officeDocument/2006/relationships/hyperlink" Target="http://www.namip.ru/?id=220" TargetMode="External"/><Relationship Id="rId4" Type="http://schemas.openxmlformats.org/officeDocument/2006/relationships/hyperlink" Target="http://www.akada.ru/" TargetMode="External"/><Relationship Id="rId9" Type="http://schemas.openxmlformats.org/officeDocument/2006/relationships/hyperlink" Target="http://www.namip.ru/?id=285" TargetMode="External"/><Relationship Id="rId14" Type="http://schemas.openxmlformats.org/officeDocument/2006/relationships/hyperlink" Target="http://www.kovcheg.sibstrin.r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suite.ru/products/16/116/" TargetMode="External"/><Relationship Id="rId2" Type="http://schemas.openxmlformats.org/officeDocument/2006/relationships/hyperlink" Target="http://www.softmotion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www.sutkt.ru/index.php" TargetMode="External"/><Relationship Id="rId4" Type="http://schemas.openxmlformats.org/officeDocument/2006/relationships/hyperlink" Target="http://www.mmis.ru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sutkt.ru/index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28750" y="2182813"/>
            <a:ext cx="9404350" cy="1400175"/>
          </a:xfrm>
        </p:spPr>
        <p:txBody>
          <a:bodyPr/>
          <a:lstStyle/>
          <a:p>
            <a:pPr eaLnBrk="1" hangingPunct="1"/>
            <a:r>
              <a:rPr lang="ru-RU" sz="3600" b="1" smtClean="0">
                <a:ln>
                  <a:noFill/>
                </a:ln>
              </a:rPr>
              <a:t>Особенности информатизации учебных заведений СПО</a:t>
            </a:r>
            <a:br>
              <a:rPr lang="ru-RU" sz="3600" b="1" smtClean="0">
                <a:ln>
                  <a:noFill/>
                </a:ln>
              </a:rPr>
            </a:br>
            <a:r>
              <a:rPr lang="ru-RU" sz="3600" b="1" smtClean="0">
                <a:ln>
                  <a:noFill/>
                </a:ln>
              </a:rPr>
              <a:t/>
            </a:r>
            <a:br>
              <a:rPr lang="ru-RU" sz="3600" b="1" smtClean="0">
                <a:ln>
                  <a:noFill/>
                </a:ln>
              </a:rPr>
            </a:br>
            <a:r>
              <a:rPr lang="ru-RU" sz="3600" b="1" smtClean="0">
                <a:ln>
                  <a:noFill/>
                </a:ln>
              </a:rPr>
              <a:t/>
            </a:r>
            <a:br>
              <a:rPr lang="ru-RU" sz="3600" b="1" smtClean="0">
                <a:ln>
                  <a:noFill/>
                </a:ln>
              </a:rPr>
            </a:br>
            <a:r>
              <a:rPr lang="ru-RU" sz="3600" b="1" smtClean="0">
                <a:ln>
                  <a:noFill/>
                </a:ln>
              </a:rPr>
              <a:t/>
            </a:r>
            <a:br>
              <a:rPr lang="ru-RU" sz="3600" b="1" smtClean="0">
                <a:ln>
                  <a:noFill/>
                </a:ln>
              </a:rPr>
            </a:br>
            <a:r>
              <a:rPr lang="ru-RU" sz="2000" b="1" smtClean="0">
                <a:ln>
                  <a:noFill/>
                </a:ln>
              </a:rPr>
              <a:t>Начальник отдела ИТ СПб колледжа телекоммуникаций</a:t>
            </a:r>
            <a:br>
              <a:rPr lang="ru-RU" sz="2000" b="1" smtClean="0">
                <a:ln>
                  <a:noFill/>
                </a:ln>
              </a:rPr>
            </a:br>
            <a:r>
              <a:rPr lang="ru-RU" sz="2000" b="1" smtClean="0">
                <a:ln>
                  <a:noFill/>
                </a:ln>
              </a:rPr>
              <a:t>к.т.н., доцент  ВОЛКОВ Юрий Александрович</a:t>
            </a:r>
            <a:br>
              <a:rPr lang="ru-RU" sz="2000" b="1" smtClean="0">
                <a:ln>
                  <a:noFill/>
                </a:ln>
              </a:rPr>
            </a:br>
            <a:r>
              <a:rPr lang="en-US" sz="2000" b="1" smtClean="0">
                <a:ln>
                  <a:noFill/>
                </a:ln>
              </a:rPr>
              <a:t/>
            </a:r>
            <a:br>
              <a:rPr lang="en-US" sz="2000" b="1" smtClean="0">
                <a:ln>
                  <a:noFill/>
                </a:ln>
              </a:rPr>
            </a:br>
            <a:r>
              <a:rPr lang="en-US" sz="2000" b="1" smtClean="0">
                <a:ln>
                  <a:noFill/>
                </a:ln>
              </a:rPr>
              <a:t>Volkov@ sutkt.ru</a:t>
            </a:r>
            <a:r>
              <a:rPr lang="ru-RU" sz="2000" b="1" smtClean="0">
                <a:ln>
                  <a:noFill/>
                </a:ln>
                <a:latin typeface="Arial" charset="0"/>
              </a:rPr>
              <a:t/>
            </a:r>
            <a:br>
              <a:rPr lang="ru-RU" sz="2000" b="1" smtClean="0">
                <a:ln>
                  <a:noFill/>
                </a:ln>
                <a:latin typeface="Arial" charset="0"/>
              </a:rPr>
            </a:br>
            <a:r>
              <a:rPr lang="ru-RU" sz="2000" b="1" smtClean="0">
                <a:ln>
                  <a:noFill/>
                </a:ln>
                <a:latin typeface="Arial" charset="0"/>
              </a:rPr>
              <a:t/>
            </a:r>
            <a:br>
              <a:rPr lang="ru-RU" sz="2000" b="1" smtClean="0">
                <a:ln>
                  <a:noFill/>
                </a:ln>
                <a:latin typeface="Arial" charset="0"/>
              </a:rPr>
            </a:br>
            <a:r>
              <a:rPr lang="ru-RU" sz="1800" b="1" smtClean="0">
                <a:ln>
                  <a:noFill/>
                </a:ln>
                <a:latin typeface="Arial" charset="0"/>
              </a:rPr>
              <a:t>12 сентября 2014г.</a:t>
            </a:r>
            <a:endParaRPr lang="ru-RU" sz="1800" smtClean="0">
              <a:ln>
                <a:noFill/>
              </a:ln>
              <a:latin typeface="Arial" charset="0"/>
            </a:endParaRPr>
          </a:p>
        </p:txBody>
      </p:sp>
      <p:pic>
        <p:nvPicPr>
          <p:cNvPr id="19458" name="Рисунок 50">
            <a:hlinkClick r:id="rId2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88" y="177800"/>
            <a:ext cx="739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176463" y="903288"/>
            <a:ext cx="7848600" cy="2524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ru-RU" sz="2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Программа информатизации </a:t>
            </a:r>
            <a:endParaRPr lang="en-US" sz="2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ru-RU" sz="2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Колледжа Телекоммуникаций</a:t>
            </a:r>
          </a:p>
          <a:p>
            <a:pPr algn="ctr">
              <a:defRPr/>
            </a:pPr>
            <a:r>
              <a:rPr lang="ru-RU" sz="2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на 2006-2011 </a:t>
            </a:r>
            <a:r>
              <a:rPr lang="ru-RU" sz="2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г.г</a:t>
            </a:r>
            <a:r>
              <a:rPr lang="ru-RU" sz="2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z="2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ru-RU" sz="2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Принята на педагогическом совете 17.03.06, в соответствии с </a:t>
            </a:r>
          </a:p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Федеральной целевой программой «Электронная Россия»</a:t>
            </a:r>
            <a:r>
              <a:rPr lang="ru-RU" dirty="0"/>
              <a:t> </a:t>
            </a:r>
          </a:p>
        </p:txBody>
      </p:sp>
      <p:sp>
        <p:nvSpPr>
          <p:cNvPr id="20482" name="Text Box 9"/>
          <p:cNvSpPr txBox="1">
            <a:spLocks noChangeArrowheads="1"/>
          </p:cNvSpPr>
          <p:nvPr/>
        </p:nvSpPr>
        <p:spPr bwMode="auto">
          <a:xfrm>
            <a:off x="3432175" y="239713"/>
            <a:ext cx="5573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Санкт-Петербургский Колледж Телекоммуникаций</a:t>
            </a:r>
          </a:p>
        </p:txBody>
      </p:sp>
      <p:sp>
        <p:nvSpPr>
          <p:cNvPr id="20483" name="Text Box 13"/>
          <p:cNvSpPr txBox="1">
            <a:spLocks noChangeArrowheads="1"/>
          </p:cNvSpPr>
          <p:nvPr/>
        </p:nvSpPr>
        <p:spPr bwMode="auto">
          <a:xfrm>
            <a:off x="6443663" y="4146550"/>
            <a:ext cx="35814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/>
              <a:t>Разработчик: </a:t>
            </a:r>
          </a:p>
          <a:p>
            <a:r>
              <a:rPr lang="ru-RU" sz="1600"/>
              <a:t>    начальник отдела ИТ,</a:t>
            </a:r>
          </a:p>
          <a:p>
            <a:r>
              <a:rPr lang="ru-RU" sz="1600"/>
              <a:t>    к.т.н., доцент</a:t>
            </a:r>
          </a:p>
          <a:p>
            <a:r>
              <a:rPr lang="ru-RU" sz="2000"/>
              <a:t>   Волков </a:t>
            </a:r>
          </a:p>
          <a:p>
            <a:r>
              <a:rPr lang="ru-RU" sz="2000"/>
              <a:t>   Юрий Александрович</a:t>
            </a:r>
          </a:p>
        </p:txBody>
      </p:sp>
      <p:pic>
        <p:nvPicPr>
          <p:cNvPr id="20484" name="Рисунок 50">
            <a:hlinkClick r:id="rId2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88" y="177800"/>
            <a:ext cx="739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4"/>
          <p:cNvSpPr txBox="1">
            <a:spLocks noChangeArrowheads="1"/>
          </p:cNvSpPr>
          <p:nvPr/>
        </p:nvSpPr>
        <p:spPr bwMode="auto">
          <a:xfrm>
            <a:off x="2822575" y="-22225"/>
            <a:ext cx="70453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 b="1" i="1">
                <a:solidFill>
                  <a:srgbClr val="000066"/>
                </a:solidFill>
                <a:latin typeface="Monotype Corsiva" pitchFamily="66" charset="0"/>
              </a:rPr>
              <a:t>Информационно-программная система</a:t>
            </a:r>
          </a:p>
          <a:p>
            <a:pPr algn="ctr"/>
            <a:r>
              <a:rPr lang="ru-RU" sz="3600" b="1" i="1">
                <a:solidFill>
                  <a:srgbClr val="000066"/>
                </a:solidFill>
                <a:latin typeface="Monotype Corsiva" pitchFamily="66" charset="0"/>
              </a:rPr>
              <a:t>Колледжа Телекоммуникаций - 2009 </a:t>
            </a:r>
          </a:p>
        </p:txBody>
      </p:sp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4422775" y="1139825"/>
            <a:ext cx="54451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000">
              <a:cs typeface="Arial" charset="0"/>
            </a:endParaRPr>
          </a:p>
        </p:txBody>
      </p:sp>
      <p:sp>
        <p:nvSpPr>
          <p:cNvPr id="21507" name="Text Box 28"/>
          <p:cNvSpPr txBox="1">
            <a:spLocks noChangeArrowheads="1"/>
          </p:cNvSpPr>
          <p:nvPr/>
        </p:nvSpPr>
        <p:spPr bwMode="auto">
          <a:xfrm>
            <a:off x="4548188" y="3465513"/>
            <a:ext cx="1463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" name="AutoShape 29"/>
          <p:cNvSpPr>
            <a:spLocks noChangeArrowheads="1"/>
          </p:cNvSpPr>
          <p:nvPr/>
        </p:nvSpPr>
        <p:spPr bwMode="auto">
          <a:xfrm rot="-3086468">
            <a:off x="5407025" y="2786063"/>
            <a:ext cx="192087" cy="725488"/>
          </a:xfrm>
          <a:prstGeom prst="upDownArrow">
            <a:avLst>
              <a:gd name="adj1" fmla="val 50000"/>
              <a:gd name="adj2" fmla="val 755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31"/>
          <p:cNvSpPr>
            <a:spLocks noChangeArrowheads="1"/>
          </p:cNvSpPr>
          <p:nvPr/>
        </p:nvSpPr>
        <p:spPr bwMode="auto">
          <a:xfrm rot="-4564207">
            <a:off x="5347494" y="3909219"/>
            <a:ext cx="225425" cy="681037"/>
          </a:xfrm>
          <a:prstGeom prst="upDownArrow">
            <a:avLst>
              <a:gd name="adj1" fmla="val 50000"/>
              <a:gd name="adj2" fmla="val 604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32"/>
          <p:cNvSpPr>
            <a:spLocks noChangeArrowheads="1"/>
          </p:cNvSpPr>
          <p:nvPr/>
        </p:nvSpPr>
        <p:spPr bwMode="auto">
          <a:xfrm rot="-6426551">
            <a:off x="5389562" y="4479926"/>
            <a:ext cx="239713" cy="690562"/>
          </a:xfrm>
          <a:prstGeom prst="upDownArrow">
            <a:avLst>
              <a:gd name="adj1" fmla="val 50000"/>
              <a:gd name="adj2" fmla="val 576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33"/>
          <p:cNvSpPr>
            <a:spLocks noChangeArrowheads="1"/>
          </p:cNvSpPr>
          <p:nvPr/>
        </p:nvSpPr>
        <p:spPr bwMode="auto">
          <a:xfrm rot="2351093">
            <a:off x="5668963" y="4860925"/>
            <a:ext cx="215900" cy="719138"/>
          </a:xfrm>
          <a:prstGeom prst="upDownArrow">
            <a:avLst>
              <a:gd name="adj1" fmla="val 50000"/>
              <a:gd name="adj2" fmla="val 666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35"/>
          <p:cNvSpPr>
            <a:spLocks noChangeArrowheads="1"/>
          </p:cNvSpPr>
          <p:nvPr/>
        </p:nvSpPr>
        <p:spPr bwMode="auto">
          <a:xfrm rot="-2240667">
            <a:off x="8034338" y="4608513"/>
            <a:ext cx="263525" cy="725487"/>
          </a:xfrm>
          <a:prstGeom prst="upDownArrow">
            <a:avLst>
              <a:gd name="adj1" fmla="val 50000"/>
              <a:gd name="adj2" fmla="val 550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36"/>
          <p:cNvSpPr>
            <a:spLocks noChangeArrowheads="1"/>
          </p:cNvSpPr>
          <p:nvPr/>
        </p:nvSpPr>
        <p:spPr bwMode="auto">
          <a:xfrm rot="-4582001">
            <a:off x="8293894" y="4229894"/>
            <a:ext cx="225425" cy="681037"/>
          </a:xfrm>
          <a:prstGeom prst="upDownArrow">
            <a:avLst>
              <a:gd name="adj1" fmla="val 50000"/>
              <a:gd name="adj2" fmla="val 604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37"/>
          <p:cNvSpPr>
            <a:spLocks noChangeArrowheads="1"/>
          </p:cNvSpPr>
          <p:nvPr/>
        </p:nvSpPr>
        <p:spPr bwMode="auto">
          <a:xfrm rot="-6069380">
            <a:off x="8360569" y="3677444"/>
            <a:ext cx="234950" cy="684212"/>
          </a:xfrm>
          <a:prstGeom prst="upDownArrow">
            <a:avLst>
              <a:gd name="adj1" fmla="val 50000"/>
              <a:gd name="adj2" fmla="val 582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38"/>
          <p:cNvSpPr>
            <a:spLocks noChangeArrowheads="1"/>
          </p:cNvSpPr>
          <p:nvPr/>
        </p:nvSpPr>
        <p:spPr bwMode="auto">
          <a:xfrm rot="2631767">
            <a:off x="7964488" y="2965450"/>
            <a:ext cx="198437" cy="787400"/>
          </a:xfrm>
          <a:prstGeom prst="upDownArrow">
            <a:avLst>
              <a:gd name="adj1" fmla="val 50000"/>
              <a:gd name="adj2" fmla="val 793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1516" name="Picture 67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1575" y="3663950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41" descr="серве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34113" y="3227388"/>
            <a:ext cx="1235075" cy="150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8" name="Picture 55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3725" y="5318125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9" name="Picture 64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61188" y="5840413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0" name="Picture 65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9163" y="5561013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1" name="Picture 66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75063" y="4702175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2" name="Picture 70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75" y="2392363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3" name="Picture 71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62825" y="1662113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4" name="Picture 72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97913" y="2139950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73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53500" y="3487738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6" name="Picture 74" descr="ком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7463" y="4371975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7" name="Text Box 75"/>
          <p:cNvSpPr txBox="1">
            <a:spLocks noChangeArrowheads="1"/>
          </p:cNvSpPr>
          <p:nvPr/>
        </p:nvSpPr>
        <p:spPr bwMode="auto">
          <a:xfrm>
            <a:off x="5997575" y="4789488"/>
            <a:ext cx="19875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/>
              <a:t>Централизованная</a:t>
            </a:r>
          </a:p>
          <a:p>
            <a:pPr algn="ctr"/>
            <a:r>
              <a:rPr lang="ru-RU" sz="1600"/>
              <a:t>база данных</a:t>
            </a:r>
          </a:p>
        </p:txBody>
      </p:sp>
      <p:sp>
        <p:nvSpPr>
          <p:cNvPr id="21528" name="Rectangle 76"/>
          <p:cNvSpPr>
            <a:spLocks noChangeArrowheads="1"/>
          </p:cNvSpPr>
          <p:nvPr/>
        </p:nvSpPr>
        <p:spPr bwMode="auto">
          <a:xfrm>
            <a:off x="7072313" y="2405063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rgbClr val="CC0000"/>
                </a:solidFill>
              </a:rPr>
              <a:t>Учебная часть</a:t>
            </a:r>
          </a:p>
        </p:txBody>
      </p:sp>
      <p:sp>
        <p:nvSpPr>
          <p:cNvPr id="21529" name="Rectangle 77"/>
          <p:cNvSpPr>
            <a:spLocks noChangeArrowheads="1"/>
          </p:cNvSpPr>
          <p:nvPr/>
        </p:nvSpPr>
        <p:spPr bwMode="auto">
          <a:xfrm>
            <a:off x="8375650" y="6089650"/>
            <a:ext cx="963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CC0000"/>
                </a:solidFill>
              </a:rPr>
              <a:t>Студент</a:t>
            </a:r>
          </a:p>
        </p:txBody>
      </p:sp>
      <p:sp>
        <p:nvSpPr>
          <p:cNvPr id="21530" name="Rectangle 78"/>
          <p:cNvSpPr>
            <a:spLocks noChangeArrowheads="1"/>
          </p:cNvSpPr>
          <p:nvPr/>
        </p:nvSpPr>
        <p:spPr bwMode="auto">
          <a:xfrm>
            <a:off x="8858250" y="4130675"/>
            <a:ext cx="1301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CC0000"/>
                </a:solidFill>
              </a:rPr>
              <a:t>Библиотека</a:t>
            </a:r>
          </a:p>
        </p:txBody>
      </p:sp>
      <p:sp>
        <p:nvSpPr>
          <p:cNvPr id="21531" name="Rectangle 79"/>
          <p:cNvSpPr>
            <a:spLocks noChangeArrowheads="1"/>
          </p:cNvSpPr>
          <p:nvPr/>
        </p:nvSpPr>
        <p:spPr bwMode="auto">
          <a:xfrm>
            <a:off x="3327400" y="3340100"/>
            <a:ext cx="2205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rgbClr val="CC0000"/>
                </a:solidFill>
              </a:rPr>
              <a:t>Договорной отдел</a:t>
            </a:r>
          </a:p>
        </p:txBody>
      </p:sp>
      <p:sp>
        <p:nvSpPr>
          <p:cNvPr id="21532" name="Rectangle 80"/>
          <p:cNvSpPr>
            <a:spLocks noChangeArrowheads="1"/>
          </p:cNvSpPr>
          <p:nvPr/>
        </p:nvSpPr>
        <p:spPr bwMode="auto">
          <a:xfrm>
            <a:off x="4221163" y="6348413"/>
            <a:ext cx="19812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5000"/>
              </a:lnSpc>
            </a:pPr>
            <a:r>
              <a:rPr lang="ru-RU" sz="1600">
                <a:solidFill>
                  <a:srgbClr val="CC0000"/>
                </a:solidFill>
              </a:rPr>
              <a:t>Система контроля</a:t>
            </a:r>
          </a:p>
          <a:p>
            <a:pPr algn="ctr"/>
            <a:r>
              <a:rPr lang="ru-RU" sz="1600">
                <a:solidFill>
                  <a:srgbClr val="CC0000"/>
                </a:solidFill>
              </a:rPr>
              <a:t>доступа</a:t>
            </a:r>
          </a:p>
        </p:txBody>
      </p:sp>
      <p:sp>
        <p:nvSpPr>
          <p:cNvPr id="21533" name="Rectangle 81"/>
          <p:cNvSpPr>
            <a:spLocks noChangeArrowheads="1"/>
          </p:cNvSpPr>
          <p:nvPr/>
        </p:nvSpPr>
        <p:spPr bwMode="auto">
          <a:xfrm>
            <a:off x="3154363" y="5400675"/>
            <a:ext cx="2057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rgbClr val="CC0000"/>
                </a:solidFill>
              </a:rPr>
              <a:t>Контроль закупок</a:t>
            </a:r>
          </a:p>
        </p:txBody>
      </p:sp>
      <p:sp>
        <p:nvSpPr>
          <p:cNvPr id="21534" name="Rectangle 82"/>
          <p:cNvSpPr>
            <a:spLocks noChangeArrowheads="1"/>
          </p:cNvSpPr>
          <p:nvPr/>
        </p:nvSpPr>
        <p:spPr bwMode="auto">
          <a:xfrm>
            <a:off x="3408363" y="432435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rgbClr val="CC0000"/>
                </a:solidFill>
              </a:rPr>
              <a:t>Отдел кадров</a:t>
            </a:r>
          </a:p>
        </p:txBody>
      </p:sp>
      <p:sp>
        <p:nvSpPr>
          <p:cNvPr id="21535" name="Rectangle 83"/>
          <p:cNvSpPr>
            <a:spLocks noChangeArrowheads="1"/>
          </p:cNvSpPr>
          <p:nvPr/>
        </p:nvSpPr>
        <p:spPr bwMode="auto">
          <a:xfrm>
            <a:off x="8080375" y="2854325"/>
            <a:ext cx="2667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solidFill>
                  <a:srgbClr val="CC0000"/>
                </a:solidFill>
              </a:rPr>
              <a:t>Учебно-методический</a:t>
            </a:r>
          </a:p>
          <a:p>
            <a:pPr algn="ctr"/>
            <a:r>
              <a:rPr lang="ru-RU" sz="1600">
                <a:solidFill>
                  <a:srgbClr val="CC0000"/>
                </a:solidFill>
              </a:rPr>
              <a:t>портал</a:t>
            </a:r>
          </a:p>
        </p:txBody>
      </p:sp>
      <p:sp>
        <p:nvSpPr>
          <p:cNvPr id="21536" name="Rectangle 84"/>
          <p:cNvSpPr>
            <a:spLocks noChangeArrowheads="1"/>
          </p:cNvSpPr>
          <p:nvPr/>
        </p:nvSpPr>
        <p:spPr bwMode="auto">
          <a:xfrm>
            <a:off x="8793163" y="5030788"/>
            <a:ext cx="1290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CC0000"/>
                </a:solidFill>
              </a:rPr>
              <a:t>Абитуриент</a:t>
            </a:r>
          </a:p>
        </p:txBody>
      </p:sp>
      <p:sp>
        <p:nvSpPr>
          <p:cNvPr id="21537" name="Rectangle 85"/>
          <p:cNvSpPr>
            <a:spLocks noChangeArrowheads="1"/>
          </p:cNvSpPr>
          <p:nvPr/>
        </p:nvSpPr>
        <p:spPr bwMode="auto">
          <a:xfrm>
            <a:off x="6864350" y="6564313"/>
            <a:ext cx="11826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CC0000"/>
                </a:solidFill>
              </a:rPr>
              <a:t>Выпускник</a:t>
            </a:r>
          </a:p>
        </p:txBody>
      </p:sp>
      <p:pic>
        <p:nvPicPr>
          <p:cNvPr id="40" name="Picture 86" descr="ББ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32038" y="1511300"/>
            <a:ext cx="137160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87" descr="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30425" y="2695575"/>
            <a:ext cx="7620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AutoShape 89"/>
          <p:cNvSpPr>
            <a:spLocks noChangeArrowheads="1"/>
          </p:cNvSpPr>
          <p:nvPr/>
        </p:nvSpPr>
        <p:spPr bwMode="auto">
          <a:xfrm rot="-3961930">
            <a:off x="3405982" y="2780506"/>
            <a:ext cx="157162" cy="549275"/>
          </a:xfrm>
          <a:prstGeom prst="upDownArrow">
            <a:avLst>
              <a:gd name="adj1" fmla="val 50000"/>
              <a:gd name="adj2" fmla="val 69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AutoShape 90"/>
          <p:cNvSpPr>
            <a:spLocks noChangeArrowheads="1"/>
          </p:cNvSpPr>
          <p:nvPr/>
        </p:nvSpPr>
        <p:spPr bwMode="auto">
          <a:xfrm rot="-2157206">
            <a:off x="3524250" y="2087563"/>
            <a:ext cx="149225" cy="446087"/>
          </a:xfrm>
          <a:prstGeom prst="upDownArrow">
            <a:avLst>
              <a:gd name="adj1" fmla="val 50000"/>
              <a:gd name="adj2" fmla="val 597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AutoShape 35"/>
          <p:cNvSpPr>
            <a:spLocks noChangeArrowheads="1"/>
          </p:cNvSpPr>
          <p:nvPr/>
        </p:nvSpPr>
        <p:spPr bwMode="auto">
          <a:xfrm rot="-2240667">
            <a:off x="7302500" y="5221288"/>
            <a:ext cx="263525" cy="725487"/>
          </a:xfrm>
          <a:prstGeom prst="upDownArrow">
            <a:avLst>
              <a:gd name="adj1" fmla="val 50000"/>
              <a:gd name="adj2" fmla="val 550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AutoShape 38"/>
          <p:cNvSpPr>
            <a:spLocks noChangeArrowheads="1"/>
          </p:cNvSpPr>
          <p:nvPr/>
        </p:nvSpPr>
        <p:spPr bwMode="auto">
          <a:xfrm rot="2631767">
            <a:off x="7343775" y="2554288"/>
            <a:ext cx="198438" cy="787400"/>
          </a:xfrm>
          <a:prstGeom prst="upDownArrow">
            <a:avLst>
              <a:gd name="adj1" fmla="val 50000"/>
              <a:gd name="adj2" fmla="val 793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6055908" y="1123871"/>
            <a:ext cx="31533" cy="57134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TextBox 3"/>
          <p:cNvSpPr txBox="1">
            <a:spLocks noChangeArrowheads="1"/>
          </p:cNvSpPr>
          <p:nvPr/>
        </p:nvSpPr>
        <p:spPr bwMode="auto">
          <a:xfrm rot="5400000">
            <a:off x="8452913" y="-1195081"/>
            <a:ext cx="461665" cy="5076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orbel" pitchFamily="34" charset="0"/>
              </a:rPr>
              <a:t>Информатизация учебной деятельности</a:t>
            </a:r>
          </a:p>
        </p:txBody>
      </p:sp>
      <p:sp>
        <p:nvSpPr>
          <p:cNvPr id="21546" name="TextBox 255"/>
          <p:cNvSpPr txBox="1">
            <a:spLocks noChangeArrowheads="1"/>
          </p:cNvSpPr>
          <p:nvPr/>
        </p:nvSpPr>
        <p:spPr bwMode="auto">
          <a:xfrm>
            <a:off x="1703388" y="1155700"/>
            <a:ext cx="4330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2E75B6"/>
                </a:solidFill>
                <a:latin typeface="Corbel" pitchFamily="34" charset="0"/>
              </a:rPr>
              <a:t>Информатизация управления колледж</a:t>
            </a:r>
            <a:r>
              <a:rPr lang="ru-RU" sz="1400">
                <a:solidFill>
                  <a:srgbClr val="2E75B6"/>
                </a:solidFill>
              </a:rPr>
              <a:t>е</a:t>
            </a:r>
            <a:r>
              <a:rPr lang="ru-RU">
                <a:solidFill>
                  <a:srgbClr val="2E75B6"/>
                </a:solidFill>
                <a:latin typeface="Corbel" pitchFamily="34" charset="0"/>
              </a:rPr>
              <a:t>м</a:t>
            </a:r>
          </a:p>
        </p:txBody>
      </p:sp>
      <p:pic>
        <p:nvPicPr>
          <p:cNvPr id="21547" name="Рисунок 50">
            <a:hlinkClick r:id="rId6"/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088" y="177800"/>
            <a:ext cx="739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"/>
                            </p:stCondLst>
                            <p:childTnLst>
                              <p:par>
                                <p:cTn id="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3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4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6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42" grpId="0" animBg="1"/>
      <p:bldP spid="43" grpId="0" animBg="1"/>
      <p:bldP spid="45" grpId="0" animBg="1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81013" y="-171450"/>
            <a:ext cx="11710987" cy="1400175"/>
          </a:xfrm>
          <a:effectLst>
            <a:outerShdw sx="1000" sy="1000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ln>
                  <a:noFill/>
                </a:ln>
              </a:rPr>
              <a:t>АИС</a:t>
            </a:r>
            <a:br>
              <a:rPr lang="ru-RU" b="1" dirty="0" smtClean="0">
                <a:ln>
                  <a:noFill/>
                </a:ln>
              </a:rPr>
            </a:br>
            <a:r>
              <a:rPr lang="ru-RU" b="1" dirty="0" smtClean="0">
                <a:ln>
                  <a:noFill/>
                </a:ln>
              </a:rPr>
              <a:t>учебных заведений России</a:t>
            </a:r>
            <a:endParaRPr lang="ru-RU" dirty="0" smtClean="0">
              <a:ln>
                <a:noFill/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4875" y="1117600"/>
            <a:ext cx="9474200" cy="480695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100" b="1" dirty="0" smtClean="0">
                <a:solidFill>
                  <a:srgbClr val="FF0000"/>
                </a:solidFill>
              </a:rPr>
              <a:t> </a:t>
            </a:r>
            <a:r>
              <a:rPr lang="ru-RU" sz="1400" b="1" u="sng" dirty="0">
                <a:solidFill>
                  <a:srgbClr val="FF0000"/>
                </a:solidFill>
                <a:hlinkClick r:id="rId2"/>
              </a:rPr>
              <a:t>АСУ «Спрут»</a:t>
            </a:r>
            <a:r>
              <a:rPr lang="ru-RU" sz="1400" b="1" dirty="0">
                <a:solidFill>
                  <a:srgbClr val="FF0000"/>
                </a:solidFill>
              </a:rPr>
              <a:t>  </a:t>
            </a:r>
            <a:r>
              <a:rPr lang="ru-RU" sz="1400" dirty="0">
                <a:solidFill>
                  <a:srgbClr val="FF0000"/>
                </a:solidFill>
              </a:rPr>
              <a:t>С 2001г. г Москва. Внедрена в 220 ВУЗах и </a:t>
            </a:r>
            <a:r>
              <a:rPr lang="ru-RU" sz="1400" dirty="0" err="1" smtClean="0">
                <a:solidFill>
                  <a:srgbClr val="FF0000"/>
                </a:solidFill>
              </a:rPr>
              <a:t>ССУЗах</a:t>
            </a:r>
            <a:r>
              <a:rPr lang="ru-RU" sz="1400" dirty="0">
                <a:solidFill>
                  <a:srgbClr val="FF0000"/>
                </a:solidFill>
              </a:rPr>
              <a:t> 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 smtClean="0">
                <a:hlinkClick r:id="rId3"/>
              </a:rPr>
              <a:t>Галактика </a:t>
            </a:r>
            <a:r>
              <a:rPr lang="ru-RU" sz="1400" b="1" u="sng" dirty="0">
                <a:hlinkClick r:id="rId3"/>
              </a:rPr>
              <a:t>-Управление вузом</a:t>
            </a:r>
            <a:r>
              <a:rPr lang="ru-RU" sz="1400" b="1" dirty="0"/>
              <a:t>  </a:t>
            </a:r>
            <a:r>
              <a:rPr lang="ru-RU" sz="1400" dirty="0"/>
              <a:t>Москва, Санкт-Петербург, Екатеринбург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 smtClean="0">
                <a:hlinkClick r:id="rId4"/>
              </a:rPr>
              <a:t>Продукты </a:t>
            </a:r>
            <a:r>
              <a:rPr lang="ru-RU" sz="1400" b="1" u="sng" dirty="0">
                <a:hlinkClick r:id="rId4"/>
              </a:rPr>
              <a:t>«АКАДА» ( Колледж, ВУЗ)</a:t>
            </a:r>
            <a:r>
              <a:rPr lang="ru-RU" sz="1400" dirty="0"/>
              <a:t>  </a:t>
            </a:r>
            <a:r>
              <a:rPr lang="ru-RU" sz="1400" dirty="0">
                <a:solidFill>
                  <a:srgbClr val="FF0000"/>
                </a:solidFill>
              </a:rPr>
              <a:t>Компания «СМНЕРГИЯ СОФТ» г. Москва с 2008г.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>
                <a:solidFill>
                  <a:srgbClr val="FF0000"/>
                </a:solidFill>
                <a:hlinkClick r:id="rId5"/>
              </a:rPr>
              <a:t>АИС «Интеграл»</a:t>
            </a:r>
            <a:r>
              <a:rPr lang="ru-RU" sz="1400" dirty="0">
                <a:solidFill>
                  <a:srgbClr val="FF0000"/>
                </a:solidFill>
              </a:rPr>
              <a:t> г. Омск </a:t>
            </a:r>
            <a:endParaRPr lang="ru-RU" sz="1400" b="1" u="sng" dirty="0">
              <a:solidFill>
                <a:srgbClr val="FF0000"/>
              </a:solidFill>
              <a:hlinkClick r:id="rId6"/>
            </a:endParaRP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>
                <a:solidFill>
                  <a:srgbClr val="FF0000"/>
                </a:solidFill>
                <a:hlinkClick r:id="rId6"/>
              </a:rPr>
              <a:t>Система комплексной автоматизации учебного процесса «GS-Ведомости»</a:t>
            </a:r>
            <a:r>
              <a:rPr lang="ru-RU" sz="1400" b="1" dirty="0">
                <a:solidFill>
                  <a:srgbClr val="FF0000"/>
                </a:solidFill>
              </a:rPr>
              <a:t>  </a:t>
            </a:r>
            <a:r>
              <a:rPr lang="ru-RU" sz="1400" dirty="0">
                <a:solidFill>
                  <a:srgbClr val="FF0000"/>
                </a:solidFill>
              </a:rPr>
              <a:t>г. Ижевск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>
                <a:hlinkClick r:id="rId7"/>
              </a:rPr>
              <a:t>Линейка продуктов «REDCLASS»</a:t>
            </a:r>
            <a:r>
              <a:rPr lang="ru-RU" sz="1400" b="1" dirty="0"/>
              <a:t>   </a:t>
            </a:r>
            <a:r>
              <a:rPr lang="ru-RU" sz="1400" dirty="0"/>
              <a:t>Компания REDLAB в 1998 году первая на </a:t>
            </a:r>
            <a:r>
              <a:rPr lang="ru-RU" sz="1400" dirty="0" err="1"/>
              <a:t>российс</a:t>
            </a:r>
            <a:r>
              <a:rPr lang="ru-RU" sz="1400" dirty="0"/>
              <a:t>-ком рынке представила систему класса ERP для управления высшим учебным заведением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 err="1">
                <a:hlinkClick r:id="rId8"/>
              </a:rPr>
              <a:t>Softlogic.Eureka</a:t>
            </a:r>
            <a:r>
              <a:rPr lang="ru-RU" sz="1400" b="1" dirty="0"/>
              <a:t>  </a:t>
            </a:r>
            <a:r>
              <a:rPr lang="ru-RU" sz="1400" dirty="0"/>
              <a:t>г. Долгопрудный, Московская обл.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>
                <a:hlinkClick r:id="rId9"/>
              </a:rPr>
              <a:t>Аксиома </a:t>
            </a:r>
            <a:r>
              <a:rPr lang="ru-RU" sz="1400" b="1" dirty="0"/>
              <a:t>, </a:t>
            </a:r>
            <a:r>
              <a:rPr lang="ru-RU" sz="1400" b="1" u="sng" dirty="0">
                <a:hlinkClick r:id="rId10"/>
              </a:rPr>
              <a:t>Решение "ВУЗ-Документооборот"</a:t>
            </a:r>
            <a:r>
              <a:rPr lang="ru-RU" sz="1400" b="1" dirty="0"/>
              <a:t>   </a:t>
            </a:r>
            <a:r>
              <a:rPr lang="ru-RU" sz="1400" dirty="0"/>
              <a:t>Компания ЗАО «МНПП НАМИП» </a:t>
            </a:r>
            <a:r>
              <a:rPr lang="ru-RU" sz="1400" dirty="0" err="1"/>
              <a:t>г.Москва</a:t>
            </a:r>
            <a:r>
              <a:rPr lang="ru-RU" sz="1400" dirty="0"/>
              <a:t> 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 err="1">
                <a:solidFill>
                  <a:srgbClr val="FF0000"/>
                </a:solidFill>
                <a:hlinkClick r:id="rId11"/>
              </a:rPr>
              <a:t>Naumen</a:t>
            </a:r>
            <a:r>
              <a:rPr lang="ru-RU" sz="1400" b="1" u="sng" dirty="0">
                <a:solidFill>
                  <a:srgbClr val="FF0000"/>
                </a:solidFill>
                <a:hlinkClick r:id="rId11"/>
              </a:rPr>
              <a:t> </a:t>
            </a:r>
            <a:r>
              <a:rPr lang="ru-RU" sz="1400" b="1" u="sng" dirty="0" err="1">
                <a:solidFill>
                  <a:srgbClr val="FF0000"/>
                </a:solidFill>
                <a:hlinkClick r:id="rId11"/>
              </a:rPr>
              <a:t>University</a:t>
            </a:r>
            <a:r>
              <a:rPr lang="ru-RU" sz="1400" b="1" u="sng" dirty="0">
                <a:solidFill>
                  <a:srgbClr val="FF0000"/>
                </a:solidFill>
                <a:hlinkClick r:id="rId11"/>
              </a:rPr>
              <a:t> - система управления учебным процессом</a:t>
            </a:r>
            <a:r>
              <a:rPr lang="ru-RU" sz="1400" b="1" dirty="0">
                <a:solidFill>
                  <a:srgbClr val="FF0000"/>
                </a:solidFill>
              </a:rPr>
              <a:t>   </a:t>
            </a:r>
            <a:r>
              <a:rPr lang="ru-RU" sz="1400" dirty="0">
                <a:solidFill>
                  <a:srgbClr val="FF0000"/>
                </a:solidFill>
              </a:rPr>
              <a:t>г Москва</a:t>
            </a:r>
            <a:r>
              <a:rPr lang="ru-RU" sz="1400" b="1" dirty="0">
                <a:solidFill>
                  <a:srgbClr val="FF0000"/>
                </a:solidFill>
              </a:rPr>
              <a:t> </a:t>
            </a:r>
            <a:endParaRPr lang="ru-RU" sz="1400" dirty="0">
              <a:solidFill>
                <a:srgbClr val="FF0000"/>
              </a:solidFill>
            </a:endParaRP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>
                <a:hlinkClick r:id="rId12"/>
              </a:rPr>
              <a:t>Информационная система «</a:t>
            </a:r>
            <a:r>
              <a:rPr lang="ru-RU" sz="1400" b="1" u="sng" dirty="0" err="1">
                <a:hlinkClick r:id="rId12"/>
              </a:rPr>
              <a:t>Orgflow</a:t>
            </a:r>
            <a:r>
              <a:rPr lang="ru-RU" sz="1400" b="1" u="sng" dirty="0">
                <a:hlinkClick r:id="rId12"/>
              </a:rPr>
              <a:t>-ВУЗ»</a:t>
            </a:r>
            <a:r>
              <a:rPr lang="ru-RU" sz="1400" b="1" dirty="0"/>
              <a:t>  </a:t>
            </a:r>
            <a:r>
              <a:rPr lang="ru-RU" sz="1400" dirty="0"/>
              <a:t>УЦ </a:t>
            </a:r>
            <a:r>
              <a:rPr lang="en-US" sz="1400" dirty="0"/>
              <a:t>IBM</a:t>
            </a:r>
            <a:r>
              <a:rPr lang="ru-RU" sz="1400" b="1" dirty="0"/>
              <a:t>|, </a:t>
            </a:r>
            <a:r>
              <a:rPr lang="ru-RU" sz="1400" dirty="0"/>
              <a:t>г Москва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 err="1">
                <a:hlinkClick r:id="rId13"/>
              </a:rPr>
              <a:t>Комкон:ВУЗ</a:t>
            </a:r>
            <a:r>
              <a:rPr lang="ru-RU" sz="1400" dirty="0"/>
              <a:t>  г Москва, г. Самара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>
                <a:hlinkClick r:id="rId14"/>
              </a:rPr>
              <a:t>Комплекс «Ковчег»</a:t>
            </a:r>
            <a:r>
              <a:rPr lang="ru-RU" sz="1400" b="1" dirty="0"/>
              <a:t>  </a:t>
            </a:r>
            <a:r>
              <a:rPr lang="ru-RU" sz="1400" dirty="0"/>
              <a:t>г Новосибирск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>
                <a:hlinkClick r:id="rId15"/>
              </a:rPr>
              <a:t>«Система учета абитуриентов» и  «Система учета студентов» «</a:t>
            </a:r>
            <a:r>
              <a:rPr lang="ru-RU" sz="1400" b="1" u="sng" dirty="0" err="1">
                <a:hlinkClick r:id="rId15"/>
              </a:rPr>
              <a:t>Тауруна</a:t>
            </a:r>
            <a:r>
              <a:rPr lang="ru-RU" sz="1400" b="1" u="sng" dirty="0">
                <a:hlinkClick r:id="rId15"/>
              </a:rPr>
              <a:t>» </a:t>
            </a:r>
            <a:r>
              <a:rPr lang="ru-RU" sz="1400" b="1" dirty="0"/>
              <a:t> </a:t>
            </a:r>
            <a:r>
              <a:rPr lang="ru-RU" sz="1400" dirty="0"/>
              <a:t>г</a:t>
            </a:r>
            <a:r>
              <a:rPr lang="ru-RU" sz="1400" b="1" dirty="0"/>
              <a:t>. </a:t>
            </a:r>
            <a:r>
              <a:rPr lang="ru-RU" sz="1400" dirty="0"/>
              <a:t>Ульяновск</a:t>
            </a:r>
          </a:p>
          <a:p>
            <a:pPr eaLnBrk="1" fontAlgn="auto" hangingPunct="1">
              <a:buClr>
                <a:schemeClr val="accent1">
                  <a:lumMod val="75000"/>
                </a:schemeClr>
              </a:buClr>
              <a:buFont typeface="Arial"/>
              <a:buChar char="•"/>
              <a:defRPr/>
            </a:pPr>
            <a:endParaRPr lang="ru-RU" sz="1100" dirty="0"/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endParaRPr lang="ru-RU" sz="1100" dirty="0"/>
          </a:p>
        </p:txBody>
      </p:sp>
      <p:sp>
        <p:nvSpPr>
          <p:cNvPr id="2" name="Овал 1"/>
          <p:cNvSpPr/>
          <p:nvPr/>
        </p:nvSpPr>
        <p:spPr>
          <a:xfrm>
            <a:off x="6527800" y="6602413"/>
            <a:ext cx="209550" cy="180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527800" y="6310313"/>
            <a:ext cx="209550" cy="180975"/>
          </a:xfrm>
          <a:prstGeom prst="ellipse">
            <a:avLst/>
          </a:prstGeom>
          <a:solidFill>
            <a:srgbClr val="F070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6737350" y="6491288"/>
            <a:ext cx="55610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Данное предприятие обслуживает только ВУЗы</a:t>
            </a:r>
          </a:p>
        </p:txBody>
      </p:sp>
      <p:sp>
        <p:nvSpPr>
          <p:cNvPr id="22534" name="TextBox 7"/>
          <p:cNvSpPr txBox="1">
            <a:spLocks noChangeArrowheads="1"/>
          </p:cNvSpPr>
          <p:nvPr/>
        </p:nvSpPr>
        <p:spPr bwMode="auto">
          <a:xfrm>
            <a:off x="6737350" y="6216650"/>
            <a:ext cx="55610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Данное предприятие обслуживает ВУЗы и ССУЗы</a:t>
            </a:r>
          </a:p>
        </p:txBody>
      </p:sp>
      <p:sp>
        <p:nvSpPr>
          <p:cNvPr id="9" name="Овал 8"/>
          <p:cNvSpPr/>
          <p:nvPr/>
        </p:nvSpPr>
        <p:spPr>
          <a:xfrm>
            <a:off x="1958975" y="1062038"/>
            <a:ext cx="209550" cy="179387"/>
          </a:xfrm>
          <a:prstGeom prst="ellipse">
            <a:avLst/>
          </a:prstGeom>
          <a:solidFill>
            <a:srgbClr val="F070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958975" y="1736725"/>
            <a:ext cx="209550" cy="179388"/>
          </a:xfrm>
          <a:prstGeom prst="ellipse">
            <a:avLst/>
          </a:prstGeom>
          <a:solidFill>
            <a:srgbClr val="F070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958975" y="2081213"/>
            <a:ext cx="209550" cy="179387"/>
          </a:xfrm>
          <a:prstGeom prst="ellipse">
            <a:avLst/>
          </a:prstGeom>
          <a:solidFill>
            <a:srgbClr val="F070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1958975" y="4038600"/>
            <a:ext cx="209550" cy="179388"/>
          </a:xfrm>
          <a:prstGeom prst="ellipse">
            <a:avLst/>
          </a:prstGeom>
          <a:solidFill>
            <a:srgbClr val="F070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958975" y="1406525"/>
            <a:ext cx="209550" cy="179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958975" y="2459038"/>
            <a:ext cx="209550" cy="179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958975" y="2736850"/>
            <a:ext cx="209550" cy="179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958975" y="3302000"/>
            <a:ext cx="209550" cy="180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958975" y="3624263"/>
            <a:ext cx="209550" cy="179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958975" y="4271963"/>
            <a:ext cx="209550" cy="179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965325" y="4602163"/>
            <a:ext cx="209550" cy="179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958975" y="4946650"/>
            <a:ext cx="209550" cy="179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958975" y="5260975"/>
            <a:ext cx="209550" cy="179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2548" name="Рисунок 50">
            <a:hlinkClick r:id="rId16"/>
          </p:cNvPr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65088" y="177800"/>
            <a:ext cx="739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050" y="506413"/>
            <a:ext cx="10515600" cy="5648325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>
                <a:hlinkClick r:id="rId2"/>
              </a:rPr>
              <a:t>«Университетская информационная система» «</a:t>
            </a:r>
            <a:r>
              <a:rPr lang="ru-RU" sz="1400" b="1" u="sng" dirty="0" err="1">
                <a:hlinkClick r:id="rId2"/>
              </a:rPr>
              <a:t>Softmotions</a:t>
            </a:r>
            <a:r>
              <a:rPr lang="ru-RU" sz="1400" b="1" u="sng" dirty="0">
                <a:hlinkClick r:id="rId2"/>
              </a:rPr>
              <a:t>»</a:t>
            </a:r>
            <a:r>
              <a:rPr lang="ru-RU" sz="1400" dirty="0"/>
              <a:t>  г Новосибирск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>
                <a:solidFill>
                  <a:srgbClr val="FF0000"/>
                </a:solidFill>
                <a:hlinkClick r:id="rId3"/>
              </a:rPr>
              <a:t>«Управление образовательным учреждением» «</a:t>
            </a:r>
            <a:r>
              <a:rPr lang="ru-RU" sz="1400" b="1" u="sng" dirty="0" err="1">
                <a:solidFill>
                  <a:srgbClr val="FF0000"/>
                </a:solidFill>
                <a:hlinkClick r:id="rId3"/>
              </a:rPr>
              <a:t>Infosuite</a:t>
            </a:r>
            <a:r>
              <a:rPr lang="ru-RU" sz="1400" b="1" u="sng" dirty="0">
                <a:solidFill>
                  <a:srgbClr val="FF0000"/>
                </a:solidFill>
                <a:hlinkClick r:id="rId3"/>
              </a:rPr>
              <a:t>»</a:t>
            </a:r>
            <a:r>
              <a:rPr lang="ru-RU" sz="1400" b="1" dirty="0">
                <a:solidFill>
                  <a:srgbClr val="FF0000"/>
                </a:solidFill>
              </a:rPr>
              <a:t> </a:t>
            </a:r>
            <a:r>
              <a:rPr lang="ru-RU" sz="1400" dirty="0">
                <a:solidFill>
                  <a:srgbClr val="FF0000"/>
                </a:solidFill>
              </a:rPr>
              <a:t>г </a:t>
            </a:r>
            <a:r>
              <a:rPr lang="ru-RU" sz="1400" dirty="0" smtClean="0">
                <a:solidFill>
                  <a:srgbClr val="FF0000"/>
                </a:solidFill>
              </a:rPr>
              <a:t>Москва</a:t>
            </a:r>
            <a:endParaRPr lang="ru-RU" sz="1400" b="1" u="sng" dirty="0" smtClean="0">
              <a:hlinkClick r:id="rId4"/>
            </a:endParaRP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1400" b="1" u="sng" dirty="0" smtClean="0">
                <a:hlinkClick r:id="rId4"/>
              </a:rPr>
              <a:t>Комплекс </a:t>
            </a:r>
            <a:r>
              <a:rPr lang="ru-RU" sz="1400" b="1" u="sng" dirty="0">
                <a:hlinkClick r:id="rId4"/>
              </a:rPr>
              <a:t>программ Лаборатории ММИС</a:t>
            </a:r>
            <a:r>
              <a:rPr lang="ru-RU" sz="1400" u="sng" dirty="0">
                <a:hlinkClick r:id="rId4"/>
              </a:rPr>
              <a:t> </a:t>
            </a:r>
            <a:r>
              <a:rPr lang="ru-RU" sz="1400" dirty="0"/>
              <a:t>(Лаборатория математического моделирования и информационных систем) г Шахты.</a:t>
            </a:r>
            <a:endParaRPr lang="en-US" sz="1400" dirty="0"/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  </a:t>
            </a:r>
            <a:r>
              <a:rPr lang="ru-RU" sz="1400" b="1" dirty="0"/>
              <a:t>ВНЕДРЕНИЕ:</a:t>
            </a:r>
            <a:endParaRPr lang="ru-RU" sz="1400" dirty="0"/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Санкт-Петербургский Государственный Университет 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СПбГУ путей сообщения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СПбГУ кино и телевидения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      государственный   электротехнический университет «ЛЭТИ»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      государственный   политехнический университет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СПбГУ аэрокосмического приборостроения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СПбГУ гражданской авиации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      государственный архитектурно-строительный университет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      государственный технологический институт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      государственный аграрный университет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      государственный лесотехнический университет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      государственный торгово-экономический университет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СПбГУ культуры и искусств</a:t>
            </a:r>
          </a:p>
          <a:p>
            <a:pPr marL="0" indent="0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en-US" sz="1400" dirty="0"/>
              <a:t>	</a:t>
            </a:r>
            <a:r>
              <a:rPr lang="ru-RU" sz="1400" dirty="0"/>
              <a:t>СПбГУ технологии и дизайна </a:t>
            </a:r>
            <a:endParaRPr lang="en-US" sz="1400" dirty="0"/>
          </a:p>
          <a:p>
            <a:pPr eaLnBrk="1" fontAlgn="auto" hangingPunct="1">
              <a:buClr>
                <a:schemeClr val="accent1">
                  <a:lumMod val="75000"/>
                </a:schemeClr>
              </a:buClr>
              <a:buFont typeface="Arial"/>
              <a:buChar char="•"/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841500" y="1101725"/>
            <a:ext cx="209550" cy="179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3555" name="Рисунок 50">
            <a:hlinkClick r:id="rId5"/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088" y="177800"/>
            <a:ext cx="739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>
            <a:off x="1841500" y="830263"/>
            <a:ext cx="211138" cy="180975"/>
          </a:xfrm>
          <a:prstGeom prst="ellipse">
            <a:avLst/>
          </a:prstGeom>
          <a:solidFill>
            <a:srgbClr val="F070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841500" y="514350"/>
            <a:ext cx="209550" cy="180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12713" y="0"/>
            <a:ext cx="12201526" cy="6884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4578" name="Группа 288"/>
          <p:cNvGrpSpPr>
            <a:grpSpLocks/>
          </p:cNvGrpSpPr>
          <p:nvPr/>
        </p:nvGrpSpPr>
        <p:grpSpPr bwMode="auto">
          <a:xfrm>
            <a:off x="206375" y="650875"/>
            <a:ext cx="4321175" cy="6048375"/>
            <a:chOff x="206918" y="651459"/>
            <a:chExt cx="4321015" cy="6048101"/>
          </a:xfrm>
        </p:grpSpPr>
        <p:grpSp>
          <p:nvGrpSpPr>
            <p:cNvPr id="2" name="Группа 279"/>
            <p:cNvGrpSpPr>
              <a:grpSpLocks/>
            </p:cNvGrpSpPr>
            <p:nvPr/>
          </p:nvGrpSpPr>
          <p:grpSpPr bwMode="auto">
            <a:xfrm>
              <a:off x="221843" y="651459"/>
              <a:ext cx="4306090" cy="6048101"/>
              <a:chOff x="221843" y="1106057"/>
              <a:chExt cx="4306090" cy="5593503"/>
            </a:xfrm>
          </p:grpSpPr>
          <p:cxnSp>
            <p:nvCxnSpPr>
              <p:cNvPr id="261" name="Прямая соединительная линия 260"/>
              <p:cNvCxnSpPr/>
              <p:nvPr/>
            </p:nvCxnSpPr>
            <p:spPr>
              <a:xfrm flipV="1">
                <a:off x="221205" y="1106057"/>
                <a:ext cx="3735249" cy="2495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Прямая соединительная линия 264"/>
              <p:cNvCxnSpPr/>
              <p:nvPr/>
            </p:nvCxnSpPr>
            <p:spPr>
              <a:xfrm>
                <a:off x="3956454" y="1106057"/>
                <a:ext cx="0" cy="120238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Прямая соединительная линия 266"/>
              <p:cNvCxnSpPr/>
              <p:nvPr/>
            </p:nvCxnSpPr>
            <p:spPr>
              <a:xfrm flipV="1">
                <a:off x="3950104" y="2308440"/>
                <a:ext cx="57782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Прямая соединительная линия 268"/>
              <p:cNvCxnSpPr/>
              <p:nvPr/>
            </p:nvCxnSpPr>
            <p:spPr>
              <a:xfrm>
                <a:off x="4527933" y="2308440"/>
                <a:ext cx="0" cy="439112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Прямая соединительная линия 270"/>
              <p:cNvCxnSpPr/>
              <p:nvPr/>
            </p:nvCxnSpPr>
            <p:spPr>
              <a:xfrm flipH="1">
                <a:off x="3150034" y="6699560"/>
                <a:ext cx="1366788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Прямая соединительная линия 272"/>
              <p:cNvCxnSpPr/>
              <p:nvPr/>
            </p:nvCxnSpPr>
            <p:spPr>
              <a:xfrm flipH="1" flipV="1">
                <a:off x="3150034" y="5721798"/>
                <a:ext cx="11113" cy="97776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Прямая соединительная линия 274"/>
              <p:cNvCxnSpPr/>
              <p:nvPr/>
            </p:nvCxnSpPr>
            <p:spPr>
              <a:xfrm flipH="1">
                <a:off x="221205" y="5721798"/>
                <a:ext cx="2939941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9" name="Прямая соединительная линия 278"/>
            <p:cNvCxnSpPr/>
            <p:nvPr/>
          </p:nvCxnSpPr>
          <p:spPr>
            <a:xfrm>
              <a:off x="206918" y="681621"/>
              <a:ext cx="33337" cy="497817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3" name="Прямоугольник 172"/>
          <p:cNvSpPr/>
          <p:nvPr/>
        </p:nvSpPr>
        <p:spPr>
          <a:xfrm>
            <a:off x="5524500" y="25400"/>
            <a:ext cx="6667500" cy="67500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2" name="Прямоугольник 171"/>
          <p:cNvSpPr/>
          <p:nvPr/>
        </p:nvSpPr>
        <p:spPr>
          <a:xfrm>
            <a:off x="77788" y="25400"/>
            <a:ext cx="5378450" cy="67500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581" name="TextBox 3"/>
          <p:cNvSpPr txBox="1">
            <a:spLocks noChangeArrowheads="1"/>
          </p:cNvSpPr>
          <p:nvPr/>
        </p:nvSpPr>
        <p:spPr bwMode="auto">
          <a:xfrm>
            <a:off x="-9525" y="-92075"/>
            <a:ext cx="555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aseline="-25000">
                <a:latin typeface="Corbel" pitchFamily="34" charset="0"/>
              </a:rPr>
              <a:t>АВТОМАТИЗАЦИЯ УЧЕБНОЙ И НАУЧНОЙ ДЕЯТЕЛЬНОСТИ</a:t>
            </a:r>
            <a:endParaRPr lang="ru-RU" sz="2400">
              <a:latin typeface="Corbel" pitchFamily="34" charset="0"/>
            </a:endParaRPr>
          </a:p>
        </p:txBody>
      </p:sp>
      <p:grpSp>
        <p:nvGrpSpPr>
          <p:cNvPr id="24582" name="Группа 15"/>
          <p:cNvGrpSpPr>
            <a:grpSpLocks/>
          </p:cNvGrpSpPr>
          <p:nvPr/>
        </p:nvGrpSpPr>
        <p:grpSpPr bwMode="auto">
          <a:xfrm>
            <a:off x="271463" y="865188"/>
            <a:ext cx="3675062" cy="1939925"/>
            <a:chOff x="1310887" y="1356262"/>
            <a:chExt cx="1045837" cy="104989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310887" y="1376882"/>
              <a:ext cx="1034543" cy="854865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32120" y="1356262"/>
              <a:ext cx="1024604" cy="10498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u="sng" dirty="0">
                  <a:latin typeface="+mn-lt"/>
                </a:rPr>
                <a:t>Учебный процесс</a:t>
              </a:r>
              <a:endParaRPr lang="ru-RU" dirty="0">
                <a:latin typeface="+mn-lt"/>
              </a:endParaRP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Ведение государственных составов 2-го и 3-го поколения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Формирование базовых учебных планов ГОС ВПО и ФГОС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Формирование рабочих учебных планов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Расчет нагрузки кафедр и ППС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Формирование планов учебных занятий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endParaRPr lang="ru-RU" dirty="0">
                <a:latin typeface="+mn-lt"/>
              </a:endParaRPr>
            </a:p>
          </p:txBody>
        </p:sp>
      </p:grpSp>
      <p:grpSp>
        <p:nvGrpSpPr>
          <p:cNvPr id="24583" name="Группа 86"/>
          <p:cNvGrpSpPr>
            <a:grpSpLocks/>
          </p:cNvGrpSpPr>
          <p:nvPr/>
        </p:nvGrpSpPr>
        <p:grpSpPr bwMode="auto">
          <a:xfrm>
            <a:off x="287338" y="2451100"/>
            <a:ext cx="3651250" cy="1662113"/>
            <a:chOff x="1311006" y="1334093"/>
            <a:chExt cx="1038143" cy="899910"/>
          </a:xfrm>
        </p:grpSpPr>
        <p:sp>
          <p:nvSpPr>
            <p:cNvPr id="88" name="Прямоугольник 87"/>
            <p:cNvSpPr/>
            <p:nvPr/>
          </p:nvSpPr>
          <p:spPr>
            <a:xfrm>
              <a:off x="1311006" y="1377069"/>
              <a:ext cx="1038143" cy="781297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315971" y="1334093"/>
              <a:ext cx="1024602" cy="8999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u="sng" dirty="0">
                  <a:latin typeface="+mn-lt"/>
                </a:rPr>
                <a:t>Управление контингентом студентов</a:t>
              </a:r>
              <a:endParaRPr lang="ru-RU" dirty="0">
                <a:latin typeface="+mn-lt"/>
              </a:endParaRP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Ведение групп студентов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Ведение картотеки студентов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Формирование и обработка приказов по студентам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Формирование отчетов по контингенту студентов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endParaRPr lang="ru-RU" dirty="0">
                <a:latin typeface="+mn-lt"/>
              </a:endParaRPr>
            </a:p>
          </p:txBody>
        </p:sp>
      </p:grpSp>
      <p:grpSp>
        <p:nvGrpSpPr>
          <p:cNvPr id="24584" name="Группа 89"/>
          <p:cNvGrpSpPr>
            <a:grpSpLocks/>
          </p:cNvGrpSpPr>
          <p:nvPr/>
        </p:nvGrpSpPr>
        <p:grpSpPr bwMode="auto">
          <a:xfrm>
            <a:off x="303213" y="3937000"/>
            <a:ext cx="3632200" cy="1766888"/>
            <a:chOff x="1323657" y="1401354"/>
            <a:chExt cx="1037455" cy="1049894"/>
          </a:xfrm>
        </p:grpSpPr>
        <p:sp>
          <p:nvSpPr>
            <p:cNvPr id="91" name="Прямоугольник 90"/>
            <p:cNvSpPr/>
            <p:nvPr/>
          </p:nvSpPr>
          <p:spPr>
            <a:xfrm>
              <a:off x="1323657" y="1443803"/>
              <a:ext cx="1034281" cy="949904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336353" y="1401354"/>
              <a:ext cx="1024759" cy="10498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u="sng" dirty="0">
                  <a:latin typeface="+mn-lt"/>
                </a:rPr>
                <a:t>Учет успеваемости студентов</a:t>
              </a:r>
              <a:endParaRPr lang="ru-RU" dirty="0">
                <a:latin typeface="+mn-lt"/>
              </a:endParaRP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Учет контрольных мероприятий в соответствии с учебным планом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Ведение журналов посещаемости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Формирование и обработка ведомостей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Ведение баз курсовых, дипломных и других работ</a:t>
              </a:r>
            </a:p>
            <a:p>
              <a:pPr marL="36000" indent="-360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200" dirty="0">
                  <a:latin typeface="+mn-lt"/>
                </a:rPr>
                <a:t>Формирование отчетов по успеваемости, рейтингов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endParaRPr lang="ru-RU" dirty="0">
                <a:latin typeface="+mn-lt"/>
              </a:endParaRPr>
            </a:p>
          </p:txBody>
        </p:sp>
      </p:grpSp>
      <p:grpSp>
        <p:nvGrpSpPr>
          <p:cNvPr id="24585" name="Группа 92"/>
          <p:cNvGrpSpPr>
            <a:grpSpLocks/>
          </p:cNvGrpSpPr>
          <p:nvPr/>
        </p:nvGrpSpPr>
        <p:grpSpPr bwMode="auto">
          <a:xfrm>
            <a:off x="300038" y="5913438"/>
            <a:ext cx="2309812" cy="1016000"/>
            <a:chOff x="1246368" y="1360280"/>
            <a:chExt cx="1114106" cy="655495"/>
          </a:xfrm>
        </p:grpSpPr>
        <p:sp>
          <p:nvSpPr>
            <p:cNvPr id="94" name="Прямоугольник 93"/>
            <p:cNvSpPr/>
            <p:nvPr/>
          </p:nvSpPr>
          <p:spPr>
            <a:xfrm>
              <a:off x="1310688" y="1376667"/>
              <a:ext cx="1034472" cy="41787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246368" y="1360280"/>
              <a:ext cx="1114106" cy="6554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latin typeface="+mn-lt"/>
                </a:rPr>
                <a:t>Управление НИОКР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dirty="0">
                  <a:latin typeface="+mn-lt"/>
                </a:rPr>
                <a:t>Планирование и учет научно-исследовательских работ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endParaRPr lang="ru-RU" dirty="0">
                <a:latin typeface="+mn-lt"/>
              </a:endParaRPr>
            </a:p>
          </p:txBody>
        </p:sp>
      </p:grpSp>
      <p:grpSp>
        <p:nvGrpSpPr>
          <p:cNvPr id="24586" name="Группа 95"/>
          <p:cNvGrpSpPr>
            <a:grpSpLocks/>
          </p:cNvGrpSpPr>
          <p:nvPr/>
        </p:nvGrpSpPr>
        <p:grpSpPr bwMode="auto">
          <a:xfrm>
            <a:off x="4003675" y="1143000"/>
            <a:ext cx="1331913" cy="971550"/>
            <a:chOff x="1310846" y="1377110"/>
            <a:chExt cx="1035524" cy="953311"/>
          </a:xfrm>
        </p:grpSpPr>
        <p:sp>
          <p:nvSpPr>
            <p:cNvPr id="97" name="Прямоугольник 96"/>
            <p:cNvSpPr/>
            <p:nvPr/>
          </p:nvSpPr>
          <p:spPr>
            <a:xfrm>
              <a:off x="1310846" y="1377110"/>
              <a:ext cx="1035524" cy="665137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310846" y="1423841"/>
              <a:ext cx="1024415" cy="9065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latin typeface="+mn-lt"/>
                </a:rPr>
                <a:t>Приемная</a:t>
              </a:r>
              <a:r>
                <a:rPr lang="ru-RU" u="sng" dirty="0">
                  <a:latin typeface="+mn-lt"/>
                </a:rPr>
                <a:t> </a:t>
              </a:r>
              <a:r>
                <a:rPr lang="ru-RU" dirty="0">
                  <a:latin typeface="+mn-lt"/>
                </a:rPr>
                <a:t>компания</a:t>
              </a:r>
              <a:endParaRPr lang="ru-RU" sz="1200" dirty="0">
                <a:latin typeface="+mn-lt"/>
              </a:endParaRP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endParaRPr lang="ru-RU" dirty="0">
                <a:latin typeface="+mn-lt"/>
              </a:endParaRPr>
            </a:p>
          </p:txBody>
        </p:sp>
      </p:grpSp>
      <p:grpSp>
        <p:nvGrpSpPr>
          <p:cNvPr id="4" name="Группа 113"/>
          <p:cNvGrpSpPr>
            <a:grpSpLocks/>
          </p:cNvGrpSpPr>
          <p:nvPr/>
        </p:nvGrpSpPr>
        <p:grpSpPr bwMode="auto">
          <a:xfrm>
            <a:off x="6526213" y="5913438"/>
            <a:ext cx="1758950" cy="681037"/>
            <a:chOff x="1308919" y="1359528"/>
            <a:chExt cx="1024685" cy="1213905"/>
          </a:xfrm>
          <a:solidFill>
            <a:srgbClr val="FF66CC"/>
          </a:solidFill>
        </p:grpSpPr>
        <p:sp>
          <p:nvSpPr>
            <p:cNvPr id="115" name="Прямоугольник 114"/>
            <p:cNvSpPr/>
            <p:nvPr/>
          </p:nvSpPr>
          <p:spPr>
            <a:xfrm>
              <a:off x="1310769" y="1376506"/>
              <a:ext cx="1022835" cy="1196927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84" name="TextBox 115"/>
            <p:cNvSpPr txBox="1">
              <a:spLocks noChangeArrowheads="1"/>
            </p:cNvSpPr>
            <p:nvPr/>
          </p:nvSpPr>
          <p:spPr bwMode="auto">
            <a:xfrm>
              <a:off x="1308919" y="1359528"/>
              <a:ext cx="1024685" cy="637541"/>
            </a:xfrm>
            <a:prstGeom prst="rect">
              <a:avLst/>
            </a:prstGeom>
            <a:solidFill>
              <a:srgbClr val="F0707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1200" dirty="0">
                  <a:latin typeface="Corbel" pitchFamily="34" charset="0"/>
                </a:rPr>
                <a:t>Техническое обслуживание и ремонт оборудования</a:t>
              </a:r>
            </a:p>
          </p:txBody>
        </p:sp>
      </p:grpSp>
      <p:grpSp>
        <p:nvGrpSpPr>
          <p:cNvPr id="24588" name="Группа 116"/>
          <p:cNvGrpSpPr>
            <a:grpSpLocks/>
          </p:cNvGrpSpPr>
          <p:nvPr/>
        </p:nvGrpSpPr>
        <p:grpSpPr bwMode="auto">
          <a:xfrm>
            <a:off x="8431213" y="5884863"/>
            <a:ext cx="1658937" cy="720725"/>
            <a:chOff x="1260351" y="1359528"/>
            <a:chExt cx="1093362" cy="1246948"/>
          </a:xfrm>
        </p:grpSpPr>
        <p:sp>
          <p:nvSpPr>
            <p:cNvPr id="118" name="Прямоугольник 117"/>
            <p:cNvSpPr/>
            <p:nvPr/>
          </p:nvSpPr>
          <p:spPr>
            <a:xfrm>
              <a:off x="1260351" y="1376007"/>
              <a:ext cx="1093362" cy="123046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dirty="0">
                  <a:solidFill>
                    <a:schemeClr val="tx1"/>
                  </a:solidFill>
                </a:rPr>
                <a:t>Управление капитальными вложениями и строительство</a:t>
              </a:r>
            </a:p>
          </p:txBody>
        </p:sp>
        <p:sp>
          <p:nvSpPr>
            <p:cNvPr id="24669" name="TextBox 118"/>
            <p:cNvSpPr txBox="1">
              <a:spLocks noChangeArrowheads="1"/>
            </p:cNvSpPr>
            <p:nvPr/>
          </p:nvSpPr>
          <p:spPr bwMode="auto">
            <a:xfrm>
              <a:off x="1308919" y="1359528"/>
              <a:ext cx="1024685" cy="532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ru-RU" sz="1200">
                <a:latin typeface="Corbel" pitchFamily="34" charset="0"/>
              </a:endParaRPr>
            </a:p>
          </p:txBody>
        </p:sp>
      </p:grpSp>
      <p:grpSp>
        <p:nvGrpSpPr>
          <p:cNvPr id="6" name="Группа 119"/>
          <p:cNvGrpSpPr>
            <a:grpSpLocks/>
          </p:cNvGrpSpPr>
          <p:nvPr/>
        </p:nvGrpSpPr>
        <p:grpSpPr bwMode="auto">
          <a:xfrm>
            <a:off x="10240963" y="5886450"/>
            <a:ext cx="1573212" cy="685800"/>
            <a:chOff x="1308919" y="1359528"/>
            <a:chExt cx="1024685" cy="1213905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21" name="Прямоугольник 120"/>
            <p:cNvSpPr/>
            <p:nvPr/>
          </p:nvSpPr>
          <p:spPr>
            <a:xfrm>
              <a:off x="1310987" y="1376388"/>
              <a:ext cx="1022617" cy="119704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80" name="TextBox 121"/>
            <p:cNvSpPr txBox="1">
              <a:spLocks noChangeArrowheads="1"/>
            </p:cNvSpPr>
            <p:nvPr/>
          </p:nvSpPr>
          <p:spPr bwMode="auto">
            <a:xfrm>
              <a:off x="1308919" y="1359528"/>
              <a:ext cx="1024685" cy="88789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1200">
                  <a:latin typeface="Corbel" pitchFamily="34" charset="0"/>
                </a:rPr>
                <a:t>Управление</a:t>
              </a:r>
            </a:p>
            <a:p>
              <a:pPr algn="ctr">
                <a:defRPr/>
              </a:pPr>
              <a:r>
                <a:rPr lang="ru-RU" sz="1200">
                  <a:latin typeface="Corbel" pitchFamily="34" charset="0"/>
                </a:rPr>
                <a:t>транспортом</a:t>
              </a:r>
            </a:p>
          </p:txBody>
        </p:sp>
      </p:grpSp>
      <p:grpSp>
        <p:nvGrpSpPr>
          <p:cNvPr id="24589" name="Группа 128"/>
          <p:cNvGrpSpPr>
            <a:grpSpLocks/>
          </p:cNvGrpSpPr>
          <p:nvPr/>
        </p:nvGrpSpPr>
        <p:grpSpPr bwMode="auto">
          <a:xfrm>
            <a:off x="9774238" y="4799013"/>
            <a:ext cx="2241550" cy="722312"/>
            <a:chOff x="1308919" y="1359528"/>
            <a:chExt cx="1034465" cy="88598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30" name="Прямоугольник 129"/>
            <p:cNvSpPr/>
            <p:nvPr/>
          </p:nvSpPr>
          <p:spPr>
            <a:xfrm>
              <a:off x="1311117" y="1377052"/>
              <a:ext cx="1032267" cy="86845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78" name="TextBox 130"/>
            <p:cNvSpPr txBox="1">
              <a:spLocks noChangeArrowheads="1"/>
            </p:cNvSpPr>
            <p:nvPr/>
          </p:nvSpPr>
          <p:spPr bwMode="auto">
            <a:xfrm>
              <a:off x="1308919" y="1359528"/>
              <a:ext cx="1024685" cy="70878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dirty="0">
                  <a:latin typeface="Corbel" pitchFamily="34" charset="0"/>
                </a:rPr>
                <a:t>Управление МТО</a:t>
              </a:r>
            </a:p>
            <a:p>
              <a:pPr algn="ctr">
                <a:defRPr/>
              </a:pPr>
              <a:r>
                <a:rPr lang="ru-RU" sz="1200" dirty="0">
                  <a:latin typeface="Corbel" pitchFamily="34" charset="0"/>
                </a:rPr>
                <a:t>Планирование закупок , сбор и агрегация заявок</a:t>
              </a:r>
            </a:p>
          </p:txBody>
        </p:sp>
      </p:grpSp>
      <p:grpSp>
        <p:nvGrpSpPr>
          <p:cNvPr id="24590" name="Группа 131"/>
          <p:cNvGrpSpPr>
            <a:grpSpLocks/>
          </p:cNvGrpSpPr>
          <p:nvPr/>
        </p:nvGrpSpPr>
        <p:grpSpPr bwMode="auto">
          <a:xfrm>
            <a:off x="9110663" y="3581400"/>
            <a:ext cx="2901950" cy="939800"/>
            <a:chOff x="1308919" y="1359528"/>
            <a:chExt cx="1024685" cy="1358686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33" name="Прямоугольник 132"/>
            <p:cNvSpPr/>
            <p:nvPr/>
          </p:nvSpPr>
          <p:spPr>
            <a:xfrm>
              <a:off x="1311161" y="1377889"/>
              <a:ext cx="1022443" cy="131967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1308919" y="1359528"/>
              <a:ext cx="1024685" cy="1358686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latin typeface="+mn-lt"/>
                </a:rPr>
                <a:t>Управление снабжением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dirty="0">
                  <a:latin typeface="+mn-lt"/>
                </a:rPr>
                <a:t>Формирование документооборота по исполнению договорных обязанностей поставщиков</a:t>
              </a:r>
            </a:p>
          </p:txBody>
        </p:sp>
      </p:grpSp>
      <p:grpSp>
        <p:nvGrpSpPr>
          <p:cNvPr id="24592" name="Группа 134"/>
          <p:cNvGrpSpPr>
            <a:grpSpLocks/>
          </p:cNvGrpSpPr>
          <p:nvPr/>
        </p:nvGrpSpPr>
        <p:grpSpPr bwMode="auto">
          <a:xfrm>
            <a:off x="7904163" y="3602038"/>
            <a:ext cx="1169987" cy="812800"/>
            <a:chOff x="1311006" y="1377110"/>
            <a:chExt cx="1035200" cy="920062"/>
          </a:xfrm>
        </p:grpSpPr>
        <p:sp>
          <p:nvSpPr>
            <p:cNvPr id="136" name="Прямоугольник 135"/>
            <p:cNvSpPr/>
            <p:nvPr/>
          </p:nvSpPr>
          <p:spPr>
            <a:xfrm>
              <a:off x="1311006" y="1377110"/>
              <a:ext cx="1035200" cy="6648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319434" y="1380704"/>
              <a:ext cx="1023963" cy="9164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dirty="0">
                  <a:latin typeface="+mn-lt"/>
                </a:rPr>
                <a:t>Складской учет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endParaRPr lang="ru-RU" dirty="0">
                <a:latin typeface="+mn-lt"/>
              </a:endParaRPr>
            </a:p>
          </p:txBody>
        </p:sp>
      </p:grpSp>
      <p:grpSp>
        <p:nvGrpSpPr>
          <p:cNvPr id="24593" name="Группа 137"/>
          <p:cNvGrpSpPr>
            <a:grpSpLocks/>
          </p:cNvGrpSpPr>
          <p:nvPr/>
        </p:nvGrpSpPr>
        <p:grpSpPr bwMode="auto">
          <a:xfrm>
            <a:off x="6599238" y="3594100"/>
            <a:ext cx="1301750" cy="922338"/>
            <a:chOff x="1310857" y="1368591"/>
            <a:chExt cx="1091416" cy="1058511"/>
          </a:xfrm>
        </p:grpSpPr>
        <p:sp>
          <p:nvSpPr>
            <p:cNvPr id="139" name="Прямоугольник 138"/>
            <p:cNvSpPr/>
            <p:nvPr/>
          </p:nvSpPr>
          <p:spPr>
            <a:xfrm>
              <a:off x="1325498" y="1377701"/>
              <a:ext cx="1035514" cy="6649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310857" y="1368591"/>
              <a:ext cx="1091416" cy="105851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dirty="0">
                  <a:latin typeface="+mn-lt"/>
                </a:rPr>
                <a:t>Расчеты с поставщиками и покупателями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endParaRPr lang="ru-RU" dirty="0">
                <a:latin typeface="+mn-lt"/>
              </a:endParaRPr>
            </a:p>
          </p:txBody>
        </p:sp>
      </p:grpSp>
      <p:grpSp>
        <p:nvGrpSpPr>
          <p:cNvPr id="24594" name="Группа 140"/>
          <p:cNvGrpSpPr>
            <a:grpSpLocks/>
          </p:cNvGrpSpPr>
          <p:nvPr/>
        </p:nvGrpSpPr>
        <p:grpSpPr bwMode="auto">
          <a:xfrm>
            <a:off x="6794500" y="2330450"/>
            <a:ext cx="1489075" cy="1008063"/>
            <a:chOff x="1309746" y="1377110"/>
            <a:chExt cx="1036624" cy="1031025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1310851" y="1377110"/>
              <a:ext cx="1035519" cy="664078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63" name="TextBox 142"/>
            <p:cNvSpPr txBox="1">
              <a:spLocks noChangeArrowheads="1"/>
            </p:cNvSpPr>
            <p:nvPr/>
          </p:nvSpPr>
          <p:spPr bwMode="auto">
            <a:xfrm>
              <a:off x="1309746" y="1503467"/>
              <a:ext cx="1024685" cy="9046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400">
                  <a:latin typeface="Corbel" pitchFamily="34" charset="0"/>
                </a:rPr>
                <a:t>Расчёт зарплаты и стипендии</a:t>
              </a:r>
            </a:p>
            <a:p>
              <a:endParaRPr lang="ru-RU">
                <a:latin typeface="Corbel" pitchFamily="34" charset="0"/>
              </a:endParaRPr>
            </a:p>
          </p:txBody>
        </p:sp>
      </p:grpSp>
      <p:grpSp>
        <p:nvGrpSpPr>
          <p:cNvPr id="24595" name="Группа 146"/>
          <p:cNvGrpSpPr>
            <a:grpSpLocks/>
          </p:cNvGrpSpPr>
          <p:nvPr/>
        </p:nvGrpSpPr>
        <p:grpSpPr bwMode="auto">
          <a:xfrm>
            <a:off x="8337550" y="2330450"/>
            <a:ext cx="1311275" cy="903288"/>
            <a:chOff x="1311006" y="1377110"/>
            <a:chExt cx="1035364" cy="924158"/>
          </a:xfrm>
        </p:grpSpPr>
        <p:sp>
          <p:nvSpPr>
            <p:cNvPr id="148" name="Прямоугольник 147"/>
            <p:cNvSpPr/>
            <p:nvPr/>
          </p:nvSpPr>
          <p:spPr>
            <a:xfrm>
              <a:off x="1311006" y="1377110"/>
              <a:ext cx="1035364" cy="664289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61" name="TextBox 148"/>
            <p:cNvSpPr txBox="1">
              <a:spLocks noChangeArrowheads="1"/>
            </p:cNvSpPr>
            <p:nvPr/>
          </p:nvSpPr>
          <p:spPr bwMode="auto">
            <a:xfrm>
              <a:off x="1320640" y="1481956"/>
              <a:ext cx="1024685" cy="819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400">
                  <a:latin typeface="Corbel" pitchFamily="34" charset="0"/>
                </a:rPr>
                <a:t>Бухгалтерская отчетность</a:t>
              </a:r>
            </a:p>
            <a:p>
              <a:endParaRPr lang="ru-RU">
                <a:latin typeface="Corbel" pitchFamily="34" charset="0"/>
              </a:endParaRPr>
            </a:p>
          </p:txBody>
        </p:sp>
      </p:grpSp>
      <p:grpSp>
        <p:nvGrpSpPr>
          <p:cNvPr id="24596" name="Группа 149"/>
          <p:cNvGrpSpPr>
            <a:grpSpLocks/>
          </p:cNvGrpSpPr>
          <p:nvPr/>
        </p:nvGrpSpPr>
        <p:grpSpPr bwMode="auto">
          <a:xfrm>
            <a:off x="9702800" y="2338388"/>
            <a:ext cx="854075" cy="912812"/>
            <a:chOff x="1310093" y="1376840"/>
            <a:chExt cx="1125650" cy="934058"/>
          </a:xfrm>
        </p:grpSpPr>
        <p:sp>
          <p:nvSpPr>
            <p:cNvPr id="151" name="Прямоугольник 150"/>
            <p:cNvSpPr/>
            <p:nvPr/>
          </p:nvSpPr>
          <p:spPr>
            <a:xfrm>
              <a:off x="1310093" y="1376840"/>
              <a:ext cx="1035682" cy="664399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59" name="TextBox 151"/>
            <p:cNvSpPr txBox="1">
              <a:spLocks noChangeArrowheads="1"/>
            </p:cNvSpPr>
            <p:nvPr/>
          </p:nvSpPr>
          <p:spPr bwMode="auto">
            <a:xfrm>
              <a:off x="1331844" y="1491586"/>
              <a:ext cx="1103899" cy="819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400">
                  <a:latin typeface="Corbel" pitchFamily="34" charset="0"/>
                </a:rPr>
                <a:t>Учет ОС и НМА</a:t>
              </a:r>
            </a:p>
            <a:p>
              <a:endParaRPr lang="ru-RU">
                <a:latin typeface="Corbel" pitchFamily="34" charset="0"/>
              </a:endParaRPr>
            </a:p>
          </p:txBody>
        </p:sp>
      </p:grpSp>
      <p:grpSp>
        <p:nvGrpSpPr>
          <p:cNvPr id="24597" name="Группа 152"/>
          <p:cNvGrpSpPr>
            <a:grpSpLocks/>
          </p:cNvGrpSpPr>
          <p:nvPr/>
        </p:nvGrpSpPr>
        <p:grpSpPr bwMode="auto">
          <a:xfrm>
            <a:off x="10594975" y="2105025"/>
            <a:ext cx="1404938" cy="1158875"/>
            <a:chOff x="1308899" y="1352915"/>
            <a:chExt cx="1042408" cy="1677288"/>
          </a:xfrm>
        </p:grpSpPr>
        <p:sp>
          <p:nvSpPr>
            <p:cNvPr id="154" name="Прямоугольник 153"/>
            <p:cNvSpPr/>
            <p:nvPr/>
          </p:nvSpPr>
          <p:spPr>
            <a:xfrm>
              <a:off x="1311255" y="1378190"/>
              <a:ext cx="1040052" cy="1392379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57" name="TextBox 154"/>
            <p:cNvSpPr txBox="1">
              <a:spLocks noChangeArrowheads="1"/>
            </p:cNvSpPr>
            <p:nvPr/>
          </p:nvSpPr>
          <p:spPr bwMode="auto">
            <a:xfrm>
              <a:off x="1308899" y="1352915"/>
              <a:ext cx="1024685" cy="167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200">
                  <a:latin typeface="Corbel" pitchFamily="34" charset="0"/>
                </a:rPr>
                <a:t>Комплекс задач по отражению в БУ и НУ внешних и внутренних операций</a:t>
              </a:r>
            </a:p>
            <a:p>
              <a:endParaRPr lang="ru-RU">
                <a:latin typeface="Corbel" pitchFamily="34" charset="0"/>
              </a:endParaRPr>
            </a:p>
          </p:txBody>
        </p:sp>
      </p:grpSp>
      <p:grpSp>
        <p:nvGrpSpPr>
          <p:cNvPr id="24598" name="Группа 158"/>
          <p:cNvGrpSpPr>
            <a:grpSpLocks/>
          </p:cNvGrpSpPr>
          <p:nvPr/>
        </p:nvGrpSpPr>
        <p:grpSpPr bwMode="auto">
          <a:xfrm>
            <a:off x="5630863" y="528638"/>
            <a:ext cx="2241550" cy="722312"/>
            <a:chOff x="1308919" y="1359528"/>
            <a:chExt cx="1034465" cy="885980"/>
          </a:xfrm>
        </p:grpSpPr>
        <p:sp>
          <p:nvSpPr>
            <p:cNvPr id="160" name="Прямоугольник 159"/>
            <p:cNvSpPr/>
            <p:nvPr/>
          </p:nvSpPr>
          <p:spPr>
            <a:xfrm>
              <a:off x="1311117" y="1377052"/>
              <a:ext cx="1032267" cy="868456"/>
            </a:xfrm>
            <a:prstGeom prst="rect">
              <a:avLst/>
            </a:prstGeom>
            <a:solidFill>
              <a:srgbClr val="FF66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55" name="TextBox 160"/>
            <p:cNvSpPr txBox="1">
              <a:spLocks noChangeArrowheads="1"/>
            </p:cNvSpPr>
            <p:nvPr/>
          </p:nvSpPr>
          <p:spPr bwMode="auto">
            <a:xfrm>
              <a:off x="1308919" y="1359528"/>
              <a:ext cx="1034465" cy="868048"/>
            </a:xfrm>
            <a:prstGeom prst="rect">
              <a:avLst/>
            </a:prstGeom>
            <a:solidFill>
              <a:srgbClr val="F0707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600" b="1">
                  <a:latin typeface="Corbel" pitchFamily="34" charset="0"/>
                </a:rPr>
                <a:t>Платежный календарь</a:t>
              </a:r>
            </a:p>
            <a:p>
              <a:pPr algn="ctr"/>
              <a:r>
                <a:rPr lang="ru-RU" sz="1200">
                  <a:latin typeface="Corbel" pitchFamily="34" charset="0"/>
                </a:rPr>
                <a:t>Управление денежными потоками</a:t>
              </a:r>
            </a:p>
          </p:txBody>
        </p:sp>
      </p:grpSp>
      <p:grpSp>
        <p:nvGrpSpPr>
          <p:cNvPr id="24599" name="Группа 161"/>
          <p:cNvGrpSpPr>
            <a:grpSpLocks/>
          </p:cNvGrpSpPr>
          <p:nvPr/>
        </p:nvGrpSpPr>
        <p:grpSpPr bwMode="auto">
          <a:xfrm>
            <a:off x="7947025" y="542925"/>
            <a:ext cx="2112963" cy="957263"/>
            <a:chOff x="1308584" y="1377109"/>
            <a:chExt cx="1034800" cy="1174391"/>
          </a:xfrm>
        </p:grpSpPr>
        <p:sp>
          <p:nvSpPr>
            <p:cNvPr id="163" name="Прямоугольник 162"/>
            <p:cNvSpPr/>
            <p:nvPr/>
          </p:nvSpPr>
          <p:spPr>
            <a:xfrm>
              <a:off x="1310917" y="1377109"/>
              <a:ext cx="1032467" cy="868620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53" name="TextBox 163"/>
            <p:cNvSpPr txBox="1">
              <a:spLocks noChangeArrowheads="1"/>
            </p:cNvSpPr>
            <p:nvPr/>
          </p:nvSpPr>
          <p:spPr bwMode="auto">
            <a:xfrm>
              <a:off x="1308584" y="1381523"/>
              <a:ext cx="1024685" cy="1169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600" b="1">
                  <a:latin typeface="Corbel" pitchFamily="34" charset="0"/>
                </a:rPr>
                <a:t>Финансовый анализ</a:t>
              </a:r>
            </a:p>
            <a:p>
              <a:pPr algn="ctr"/>
              <a:r>
                <a:rPr lang="ru-RU" sz="1200">
                  <a:latin typeface="Corbel" pitchFamily="34" charset="0"/>
                </a:rPr>
                <a:t>Оценка финансового состояния</a:t>
              </a:r>
            </a:p>
          </p:txBody>
        </p:sp>
      </p:grpSp>
      <p:grpSp>
        <p:nvGrpSpPr>
          <p:cNvPr id="24600" name="Группа 164"/>
          <p:cNvGrpSpPr>
            <a:grpSpLocks/>
          </p:cNvGrpSpPr>
          <p:nvPr/>
        </p:nvGrpSpPr>
        <p:grpSpPr bwMode="auto">
          <a:xfrm>
            <a:off x="10079038" y="506413"/>
            <a:ext cx="1878012" cy="1147762"/>
            <a:chOff x="1299196" y="1359899"/>
            <a:chExt cx="1044188" cy="885609"/>
          </a:xfrm>
        </p:grpSpPr>
        <p:sp>
          <p:nvSpPr>
            <p:cNvPr id="166" name="Прямоугольник 165"/>
            <p:cNvSpPr/>
            <p:nvPr/>
          </p:nvSpPr>
          <p:spPr>
            <a:xfrm>
              <a:off x="1310670" y="1377048"/>
              <a:ext cx="1032714" cy="868460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51" name="TextBox 166"/>
            <p:cNvSpPr txBox="1">
              <a:spLocks noChangeArrowheads="1"/>
            </p:cNvSpPr>
            <p:nvPr/>
          </p:nvSpPr>
          <p:spPr bwMode="auto">
            <a:xfrm>
              <a:off x="1299196" y="1359899"/>
              <a:ext cx="1024685" cy="868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600" b="1">
                  <a:latin typeface="Corbel" pitchFamily="34" charset="0"/>
                </a:rPr>
                <a:t>Управление Бюджетом</a:t>
              </a:r>
            </a:p>
            <a:p>
              <a:pPr algn="ctr"/>
              <a:r>
                <a:rPr lang="ru-RU" sz="1200">
                  <a:latin typeface="Corbel" pitchFamily="34" charset="0"/>
                </a:rPr>
                <a:t>Планирование доходов, расходов бюджетных, внебюджетных средств</a:t>
              </a:r>
            </a:p>
          </p:txBody>
        </p:sp>
      </p:grpSp>
      <p:cxnSp>
        <p:nvCxnSpPr>
          <p:cNvPr id="175" name="Прямая соединительная линия 174"/>
          <p:cNvCxnSpPr/>
          <p:nvPr/>
        </p:nvCxnSpPr>
        <p:spPr>
          <a:xfrm flipV="1">
            <a:off x="5751513" y="1820863"/>
            <a:ext cx="0" cy="2603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Прямая соединительная линия 176"/>
          <p:cNvCxnSpPr/>
          <p:nvPr/>
        </p:nvCxnSpPr>
        <p:spPr>
          <a:xfrm>
            <a:off x="5751513" y="1820863"/>
            <a:ext cx="4254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единительная линия 178"/>
          <p:cNvCxnSpPr/>
          <p:nvPr/>
        </p:nvCxnSpPr>
        <p:spPr>
          <a:xfrm>
            <a:off x="7686675" y="1820863"/>
            <a:ext cx="1857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/>
          <p:nvPr/>
        </p:nvCxnSpPr>
        <p:spPr>
          <a:xfrm>
            <a:off x="7872413" y="1820863"/>
            <a:ext cx="0" cy="5191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/>
          <p:cNvCxnSpPr/>
          <p:nvPr/>
        </p:nvCxnSpPr>
        <p:spPr>
          <a:xfrm>
            <a:off x="7880350" y="2989263"/>
            <a:ext cx="0" cy="1412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 flipH="1">
            <a:off x="7483475" y="3130550"/>
            <a:ext cx="3889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единительная линия 190"/>
          <p:cNvCxnSpPr/>
          <p:nvPr/>
        </p:nvCxnSpPr>
        <p:spPr>
          <a:xfrm>
            <a:off x="5751513" y="2989263"/>
            <a:ext cx="0" cy="1412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08" name="TextBox 191"/>
          <p:cNvSpPr txBox="1">
            <a:spLocks noChangeArrowheads="1"/>
          </p:cNvSpPr>
          <p:nvPr/>
        </p:nvSpPr>
        <p:spPr bwMode="auto">
          <a:xfrm>
            <a:off x="5988050" y="1689100"/>
            <a:ext cx="1916113" cy="2762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orbel" pitchFamily="34" charset="0"/>
              </a:rPr>
              <a:t>Управление персоналом</a:t>
            </a:r>
          </a:p>
        </p:txBody>
      </p:sp>
      <p:cxnSp>
        <p:nvCxnSpPr>
          <p:cNvPr id="198" name="Прямая соединительная линия 197"/>
          <p:cNvCxnSpPr/>
          <p:nvPr/>
        </p:nvCxnSpPr>
        <p:spPr>
          <a:xfrm flipH="1">
            <a:off x="5751513" y="3130550"/>
            <a:ext cx="21209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610" name="Группа 217"/>
          <p:cNvGrpSpPr>
            <a:grpSpLocks/>
          </p:cNvGrpSpPr>
          <p:nvPr/>
        </p:nvGrpSpPr>
        <p:grpSpPr bwMode="auto">
          <a:xfrm>
            <a:off x="8013700" y="1704975"/>
            <a:ext cx="4048125" cy="1425575"/>
            <a:chOff x="8014150" y="1705100"/>
            <a:chExt cx="4047007" cy="1425736"/>
          </a:xfrm>
        </p:grpSpPr>
        <p:cxnSp>
          <p:nvCxnSpPr>
            <p:cNvPr id="201" name="Прямая соединительная линия 200"/>
            <p:cNvCxnSpPr/>
            <p:nvPr/>
          </p:nvCxnSpPr>
          <p:spPr>
            <a:xfrm>
              <a:off x="8014150" y="1827352"/>
              <a:ext cx="0" cy="50329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Прямая соединительная линия 201"/>
            <p:cNvCxnSpPr/>
            <p:nvPr/>
          </p:nvCxnSpPr>
          <p:spPr>
            <a:xfrm>
              <a:off x="8014150" y="2987945"/>
              <a:ext cx="0" cy="14289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Прямая соединительная линия 203"/>
            <p:cNvCxnSpPr/>
            <p:nvPr/>
          </p:nvCxnSpPr>
          <p:spPr>
            <a:xfrm flipH="1">
              <a:off x="11567581" y="1827352"/>
              <a:ext cx="493576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46" name="TextBox 204"/>
            <p:cNvSpPr txBox="1">
              <a:spLocks noChangeArrowheads="1"/>
            </p:cNvSpPr>
            <p:nvPr/>
          </p:nvSpPr>
          <p:spPr bwMode="auto">
            <a:xfrm>
              <a:off x="9172706" y="1705100"/>
              <a:ext cx="2546620" cy="27703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200">
                  <a:latin typeface="Corbel" pitchFamily="34" charset="0"/>
                </a:rPr>
                <a:t>Бухгалтерский и налоговый учет</a:t>
              </a:r>
            </a:p>
          </p:txBody>
        </p:sp>
        <p:cxnSp>
          <p:nvCxnSpPr>
            <p:cNvPr id="206" name="Прямая соединительная линия 205"/>
            <p:cNvCxnSpPr>
              <a:stCxn id="24646" idx="1"/>
            </p:cNvCxnSpPr>
            <p:nvPr/>
          </p:nvCxnSpPr>
          <p:spPr>
            <a:xfrm flipH="1" flipV="1">
              <a:off x="8014150" y="1827352"/>
              <a:ext cx="1158555" cy="1587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Прямая соединительная линия 208"/>
            <p:cNvCxnSpPr/>
            <p:nvPr/>
          </p:nvCxnSpPr>
          <p:spPr>
            <a:xfrm>
              <a:off x="12046874" y="1827352"/>
              <a:ext cx="0" cy="130348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Прямая соединительная линия 210"/>
            <p:cNvCxnSpPr/>
            <p:nvPr/>
          </p:nvCxnSpPr>
          <p:spPr>
            <a:xfrm flipH="1">
              <a:off x="8020498" y="3122898"/>
              <a:ext cx="4040659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611" name="Группа 218"/>
          <p:cNvGrpSpPr>
            <a:grpSpLocks/>
          </p:cNvGrpSpPr>
          <p:nvPr/>
        </p:nvGrpSpPr>
        <p:grpSpPr bwMode="auto">
          <a:xfrm>
            <a:off x="6313488" y="3295650"/>
            <a:ext cx="5748337" cy="1323975"/>
            <a:chOff x="8014150" y="1716522"/>
            <a:chExt cx="4047109" cy="1414314"/>
          </a:xfrm>
        </p:grpSpPr>
        <p:cxnSp>
          <p:nvCxnSpPr>
            <p:cNvPr id="220" name="Прямая соединительная линия 219"/>
            <p:cNvCxnSpPr/>
            <p:nvPr/>
          </p:nvCxnSpPr>
          <p:spPr>
            <a:xfrm>
              <a:off x="8014150" y="1811488"/>
              <a:ext cx="6706" cy="10056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Прямая соединительная линия 220"/>
            <p:cNvCxnSpPr/>
            <p:nvPr/>
          </p:nvCxnSpPr>
          <p:spPr>
            <a:xfrm>
              <a:off x="8014150" y="2988387"/>
              <a:ext cx="0" cy="1424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Прямая соединительная линия 221"/>
            <p:cNvCxnSpPr>
              <a:endCxn id="24639" idx="3"/>
            </p:cNvCxnSpPr>
            <p:nvPr/>
          </p:nvCxnSpPr>
          <p:spPr>
            <a:xfrm flipH="1">
              <a:off x="11719250" y="1848796"/>
              <a:ext cx="335303" cy="152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39" name="TextBox 222"/>
            <p:cNvSpPr txBox="1">
              <a:spLocks noChangeArrowheads="1"/>
            </p:cNvSpPr>
            <p:nvPr/>
          </p:nvSpPr>
          <p:spPr bwMode="auto">
            <a:xfrm>
              <a:off x="9647305" y="1716522"/>
              <a:ext cx="2072021" cy="29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ru-RU" sz="1200">
                  <a:latin typeface="Corbel" pitchFamily="34" charset="0"/>
                </a:rPr>
                <a:t>Оперативный учет</a:t>
              </a:r>
            </a:p>
          </p:txBody>
        </p:sp>
        <p:cxnSp>
          <p:nvCxnSpPr>
            <p:cNvPr id="224" name="Прямая соединительная линия 223"/>
            <p:cNvCxnSpPr/>
            <p:nvPr/>
          </p:nvCxnSpPr>
          <p:spPr>
            <a:xfrm flipH="1" flipV="1">
              <a:off x="8014150" y="1840317"/>
              <a:ext cx="2713720" cy="2204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Прямая соединительная линия 224"/>
            <p:cNvCxnSpPr/>
            <p:nvPr/>
          </p:nvCxnSpPr>
          <p:spPr>
            <a:xfrm flipH="1">
              <a:off x="12047847" y="1848796"/>
              <a:ext cx="13412" cy="1282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Прямая соединительная линия 225"/>
            <p:cNvCxnSpPr/>
            <p:nvPr/>
          </p:nvCxnSpPr>
          <p:spPr>
            <a:xfrm flipH="1">
              <a:off x="8020856" y="3122357"/>
              <a:ext cx="40404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612" name="Группа 234"/>
          <p:cNvGrpSpPr>
            <a:grpSpLocks/>
          </p:cNvGrpSpPr>
          <p:nvPr/>
        </p:nvGrpSpPr>
        <p:grpSpPr bwMode="auto">
          <a:xfrm>
            <a:off x="6076950" y="4560888"/>
            <a:ext cx="5995988" cy="1041400"/>
            <a:chOff x="8014007" y="1627471"/>
            <a:chExt cx="4047150" cy="1503365"/>
          </a:xfrm>
        </p:grpSpPr>
        <p:cxnSp>
          <p:nvCxnSpPr>
            <p:cNvPr id="236" name="Прямая соединительная линия 235"/>
            <p:cNvCxnSpPr/>
            <p:nvPr/>
          </p:nvCxnSpPr>
          <p:spPr>
            <a:xfrm>
              <a:off x="8014007" y="1813099"/>
              <a:ext cx="0" cy="5179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Прямая соединительная линия 236"/>
            <p:cNvCxnSpPr/>
            <p:nvPr/>
          </p:nvCxnSpPr>
          <p:spPr>
            <a:xfrm>
              <a:off x="8014007" y="2331027"/>
              <a:ext cx="0" cy="7998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Прямая соединительная линия 237"/>
            <p:cNvCxnSpPr/>
            <p:nvPr/>
          </p:nvCxnSpPr>
          <p:spPr>
            <a:xfrm flipH="1">
              <a:off x="11559683" y="1813099"/>
              <a:ext cx="49397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32" name="TextBox 238"/>
            <p:cNvSpPr txBox="1">
              <a:spLocks noChangeArrowheads="1"/>
            </p:cNvSpPr>
            <p:nvPr/>
          </p:nvSpPr>
          <p:spPr bwMode="auto">
            <a:xfrm>
              <a:off x="9486714" y="1627471"/>
              <a:ext cx="2072021" cy="399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ru-RU" sz="1200">
                  <a:latin typeface="Corbel" pitchFamily="34" charset="0"/>
                </a:rPr>
                <a:t>Планирование и управление закупками</a:t>
              </a:r>
            </a:p>
          </p:txBody>
        </p:sp>
        <p:cxnSp>
          <p:nvCxnSpPr>
            <p:cNvPr id="240" name="Прямая соединительная линия 239"/>
            <p:cNvCxnSpPr>
              <a:stCxn id="24632" idx="1"/>
            </p:cNvCxnSpPr>
            <p:nvPr/>
          </p:nvCxnSpPr>
          <p:spPr>
            <a:xfrm flipH="1" flipV="1">
              <a:off x="8021508" y="1813099"/>
              <a:ext cx="1464774" cy="137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Прямая соединительная линия 240"/>
            <p:cNvCxnSpPr/>
            <p:nvPr/>
          </p:nvCxnSpPr>
          <p:spPr>
            <a:xfrm>
              <a:off x="12047227" y="1819975"/>
              <a:ext cx="0" cy="13108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Прямая соединительная линия 241"/>
            <p:cNvCxnSpPr/>
            <p:nvPr/>
          </p:nvCxnSpPr>
          <p:spPr>
            <a:xfrm flipH="1">
              <a:off x="8021508" y="3121669"/>
              <a:ext cx="403964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613" name="Группа 244"/>
          <p:cNvGrpSpPr>
            <a:grpSpLocks/>
          </p:cNvGrpSpPr>
          <p:nvPr/>
        </p:nvGrpSpPr>
        <p:grpSpPr bwMode="auto">
          <a:xfrm>
            <a:off x="5727700" y="5641975"/>
            <a:ext cx="6345238" cy="1014413"/>
            <a:chOff x="8014150" y="1705203"/>
            <a:chExt cx="4047007" cy="1425633"/>
          </a:xfrm>
        </p:grpSpPr>
        <p:cxnSp>
          <p:nvCxnSpPr>
            <p:cNvPr id="246" name="Прямая соединительная линия 245"/>
            <p:cNvCxnSpPr/>
            <p:nvPr/>
          </p:nvCxnSpPr>
          <p:spPr>
            <a:xfrm>
              <a:off x="8014150" y="1892610"/>
              <a:ext cx="0" cy="43728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Прямая соединительная линия 246"/>
            <p:cNvCxnSpPr/>
            <p:nvPr/>
          </p:nvCxnSpPr>
          <p:spPr>
            <a:xfrm>
              <a:off x="8014150" y="2988050"/>
              <a:ext cx="0" cy="1427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Прямая соединительная линия 247"/>
            <p:cNvCxnSpPr/>
            <p:nvPr/>
          </p:nvCxnSpPr>
          <p:spPr>
            <a:xfrm flipH="1">
              <a:off x="11744241" y="1827911"/>
              <a:ext cx="31691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25" name="TextBox 248"/>
            <p:cNvSpPr txBox="1">
              <a:spLocks noChangeArrowheads="1"/>
            </p:cNvSpPr>
            <p:nvPr/>
          </p:nvSpPr>
          <p:spPr bwMode="auto">
            <a:xfrm>
              <a:off x="9686185" y="1705203"/>
              <a:ext cx="2072021" cy="389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ru-RU" sz="1200">
                  <a:latin typeface="Corbel" pitchFamily="34" charset="0"/>
                </a:rPr>
                <a:t>Управление имуществом</a:t>
              </a:r>
            </a:p>
          </p:txBody>
        </p:sp>
        <p:cxnSp>
          <p:nvCxnSpPr>
            <p:cNvPr id="250" name="Прямая соединительная линия 249"/>
            <p:cNvCxnSpPr/>
            <p:nvPr/>
          </p:nvCxnSpPr>
          <p:spPr>
            <a:xfrm flipH="1">
              <a:off x="8021238" y="1892610"/>
              <a:ext cx="253836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Прямая соединительная линия 250"/>
            <p:cNvCxnSpPr/>
            <p:nvPr/>
          </p:nvCxnSpPr>
          <p:spPr>
            <a:xfrm>
              <a:off x="12046982" y="1821217"/>
              <a:ext cx="0" cy="130961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Прямая соединительная линия 251"/>
            <p:cNvCxnSpPr/>
            <p:nvPr/>
          </p:nvCxnSpPr>
          <p:spPr>
            <a:xfrm flipH="1">
              <a:off x="8021238" y="3121912"/>
              <a:ext cx="403991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615" name="Группа 104"/>
          <p:cNvGrpSpPr>
            <a:grpSpLocks/>
          </p:cNvGrpSpPr>
          <p:nvPr/>
        </p:nvGrpSpPr>
        <p:grpSpPr bwMode="auto">
          <a:xfrm>
            <a:off x="3956050" y="4210050"/>
            <a:ext cx="2668588" cy="923925"/>
            <a:chOff x="1308919" y="1359528"/>
            <a:chExt cx="1034465" cy="885981"/>
          </a:xfrm>
          <a:solidFill>
            <a:srgbClr val="F07070"/>
          </a:solidFill>
        </p:grpSpPr>
        <p:sp>
          <p:nvSpPr>
            <p:cNvPr id="106" name="Прямоугольник 105"/>
            <p:cNvSpPr/>
            <p:nvPr/>
          </p:nvSpPr>
          <p:spPr>
            <a:xfrm>
              <a:off x="1310765" y="1377796"/>
              <a:ext cx="1032619" cy="86771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624" name="TextBox 106"/>
            <p:cNvSpPr txBox="1">
              <a:spLocks noChangeArrowheads="1"/>
            </p:cNvSpPr>
            <p:nvPr/>
          </p:nvSpPr>
          <p:spPr bwMode="auto">
            <a:xfrm>
              <a:off x="1308919" y="1359528"/>
              <a:ext cx="1024685" cy="88598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>
                  <a:latin typeface="Corbel" pitchFamily="34" charset="0"/>
                </a:rPr>
                <a:t>Управление договорами</a:t>
              </a:r>
            </a:p>
            <a:p>
              <a:pPr algn="ctr">
                <a:defRPr/>
              </a:pPr>
              <a:r>
                <a:rPr lang="ru-RU" sz="1200">
                  <a:latin typeface="Corbel" pitchFamily="34" charset="0"/>
                </a:rPr>
                <a:t>Ведение государственных контрактов, договоров АХД, договоров обучения</a:t>
              </a:r>
            </a:p>
          </p:txBody>
        </p:sp>
      </p:grpSp>
      <p:grpSp>
        <p:nvGrpSpPr>
          <p:cNvPr id="108" name="Группа 107"/>
          <p:cNvGrpSpPr/>
          <p:nvPr/>
        </p:nvGrpSpPr>
        <p:grpSpPr>
          <a:xfrm>
            <a:off x="3551407" y="5940820"/>
            <a:ext cx="2874103" cy="646331"/>
            <a:chOff x="1218246" y="1359528"/>
            <a:chExt cx="1125138" cy="892555"/>
          </a:xfrm>
          <a:solidFill>
            <a:srgbClr val="FF66CC"/>
          </a:solidFill>
        </p:grpSpPr>
        <p:sp>
          <p:nvSpPr>
            <p:cNvPr id="109" name="Прямоугольник 108"/>
            <p:cNvSpPr/>
            <p:nvPr/>
          </p:nvSpPr>
          <p:spPr>
            <a:xfrm>
              <a:off x="1311006" y="1377109"/>
              <a:ext cx="1032378" cy="868399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218246" y="1359528"/>
              <a:ext cx="1115358" cy="892555"/>
            </a:xfrm>
            <a:prstGeom prst="rect">
              <a:avLst/>
            </a:prstGeom>
            <a:solidFill>
              <a:srgbClr val="F07070"/>
            </a:solidFill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latin typeface="+mn-lt"/>
                </a:rPr>
                <a:t>Управление аудиторном и жилым фондом</a:t>
              </a:r>
              <a:endParaRPr lang="ru-RU" sz="1200" dirty="0">
                <a:latin typeface="+mn-lt"/>
              </a:endParaRPr>
            </a:p>
          </p:txBody>
        </p:sp>
      </p:grpSp>
      <p:sp>
        <p:nvSpPr>
          <p:cNvPr id="24616" name="TextBox 255"/>
          <p:cNvSpPr txBox="1">
            <a:spLocks noChangeArrowheads="1"/>
          </p:cNvSpPr>
          <p:nvPr/>
        </p:nvSpPr>
        <p:spPr bwMode="auto">
          <a:xfrm>
            <a:off x="5559425" y="-90488"/>
            <a:ext cx="6481763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aseline="-25000">
                <a:latin typeface="Corbel" pitchFamily="34" charset="0"/>
              </a:rPr>
              <a:t>АВТОМАТИЗАЦИЯ ФИНАНСОВО-ХОЗЯЙСТВЕННОЙ ДЕЯТЕЛЬНОСТИ</a:t>
            </a:r>
            <a:r>
              <a:rPr lang="ru-RU" sz="2400">
                <a:latin typeface="Corbel" pitchFamily="34" charset="0"/>
              </a:rPr>
              <a:t> </a:t>
            </a:r>
          </a:p>
        </p:txBody>
      </p:sp>
      <p:sp>
        <p:nvSpPr>
          <p:cNvPr id="24617" name="TextBox 256"/>
          <p:cNvSpPr txBox="1">
            <a:spLocks noChangeArrowheads="1"/>
          </p:cNvSpPr>
          <p:nvPr/>
        </p:nvSpPr>
        <p:spPr bwMode="auto">
          <a:xfrm>
            <a:off x="596900" y="5659438"/>
            <a:ext cx="17954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orbel" pitchFamily="34" charset="0"/>
              </a:rPr>
              <a:t>Научная деятельность</a:t>
            </a:r>
          </a:p>
        </p:txBody>
      </p:sp>
      <p:sp>
        <p:nvSpPr>
          <p:cNvPr id="24618" name="TextBox 287"/>
          <p:cNvSpPr txBox="1">
            <a:spLocks noChangeArrowheads="1"/>
          </p:cNvSpPr>
          <p:nvPr/>
        </p:nvSpPr>
        <p:spPr bwMode="auto">
          <a:xfrm>
            <a:off x="404813" y="542925"/>
            <a:ext cx="3298825" cy="2762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orbel" pitchFamily="34" charset="0"/>
              </a:rPr>
              <a:t>Планирование и контроль Учебного процесса</a:t>
            </a:r>
          </a:p>
        </p:txBody>
      </p:sp>
      <p:grpSp>
        <p:nvGrpSpPr>
          <p:cNvPr id="24619" name="Группа 140"/>
          <p:cNvGrpSpPr>
            <a:grpSpLocks/>
          </p:cNvGrpSpPr>
          <p:nvPr/>
        </p:nvGrpSpPr>
        <p:grpSpPr bwMode="auto">
          <a:xfrm>
            <a:off x="4283075" y="2012950"/>
            <a:ext cx="2266950" cy="1071563"/>
            <a:chOff x="1308919" y="1359528"/>
            <a:chExt cx="1037451" cy="682348"/>
          </a:xfrm>
        </p:grpSpPr>
        <p:sp>
          <p:nvSpPr>
            <p:cNvPr id="143" name="Прямоугольник 142"/>
            <p:cNvSpPr/>
            <p:nvPr/>
          </p:nvSpPr>
          <p:spPr>
            <a:xfrm>
              <a:off x="1311099" y="1376713"/>
              <a:ext cx="1035271" cy="665163"/>
            </a:xfrm>
            <a:prstGeom prst="rect">
              <a:avLst/>
            </a:prstGeom>
            <a:solidFill>
              <a:srgbClr val="F0707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4621" name="TextBox 143"/>
            <p:cNvSpPr txBox="1">
              <a:spLocks noChangeArrowheads="1"/>
            </p:cNvSpPr>
            <p:nvPr/>
          </p:nvSpPr>
          <p:spPr bwMode="auto">
            <a:xfrm>
              <a:off x="1308919" y="1359528"/>
              <a:ext cx="1024685" cy="399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/>
                <a:t>Кадровый учет</a:t>
              </a:r>
              <a:endParaRPr lang="ru-RU" sz="1200"/>
            </a:p>
            <a:p>
              <a:pPr algn="ctr"/>
              <a:r>
                <a:rPr lang="ru-RU" sz="1200"/>
                <a:t>Ведение картотеки персонала, формирование и обработка приказов, формирование отчетности</a:t>
              </a:r>
            </a:p>
          </p:txBody>
        </p:sp>
      </p:grp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349163" cy="8302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/>
              <a:t>Колледжи РФ участвующие в мастер-классах и семинарах проводимыми Петербуржским колледжам телекоммуникаций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760413"/>
          <a:ext cx="12192000" cy="60975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2464"/>
                <a:gridCol w="4822787"/>
                <a:gridCol w="6636748"/>
              </a:tblGrid>
              <a:tr h="284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П\Н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Название колледжа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Адрес</a:t>
                      </a:r>
                    </a:p>
                  </a:txBody>
                  <a:tcPr marL="68580" marR="68580" marT="0" marB="0"/>
                </a:tc>
              </a:tr>
              <a:tr h="284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Архангельский колледж телекоммуникаций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163062 г. Архангельск, ул. Папанина,24</a:t>
                      </a:r>
                    </a:p>
                  </a:txBody>
                  <a:tcPr marL="68580" marR="68580" marT="0" marB="0"/>
                </a:tc>
              </a:tr>
              <a:tr h="284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Казанский </a:t>
                      </a:r>
                      <a:r>
                        <a:rPr lang="ru-RU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электротехникум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связи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420061 г. Казань, ул. </a:t>
                      </a:r>
                      <a:r>
                        <a:rPr lang="ru-RU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Галеева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3-а</a:t>
                      </a:r>
                    </a:p>
                  </a:txBody>
                  <a:tcPr marL="68580" marR="68580" marT="0" marB="0"/>
                </a:tc>
              </a:tr>
              <a:tr h="5866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Колледж телекоммуникаций Московского университета связи и информатики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125493, г. Москва, Авангардная 5</a:t>
                      </a:r>
                    </a:p>
                  </a:txBody>
                  <a:tcPr marL="68580" marR="68580" marT="0" marB="0"/>
                </a:tc>
              </a:tr>
              <a:tr h="5866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Колледж телекоммуникаций и информатики </a:t>
                      </a:r>
                      <a:r>
                        <a:rPr lang="ru-RU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СибГУТИ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630126, г Новосибирск, ул. Выборная, 126</a:t>
                      </a:r>
                    </a:p>
                  </a:txBody>
                  <a:tcPr marL="68580" marR="68580" marT="0" marB="0"/>
                </a:tc>
              </a:tr>
              <a:tr h="5866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Колледж связи поволжской академии телекоммуникаций и информатики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443011, г. Самара, МОсковское шоссе, 120</a:t>
                      </a:r>
                    </a:p>
                  </a:txBody>
                  <a:tcPr marL="68580" marR="68580" marT="0" marB="0"/>
                </a:tc>
              </a:tr>
              <a:tr h="284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Смоленский колледж телекоммуникаций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214000, г. Смоленск, ул. Коммунистическая, 21</a:t>
                      </a:r>
                    </a:p>
                  </a:txBody>
                  <a:tcPr marL="68580" marR="68580" marT="0" marB="0"/>
                </a:tc>
              </a:tr>
              <a:tr h="284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Колледж связи им. В.А. Петрова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355031, г. Ставрополь, пер. Черняховского 3</a:t>
                      </a:r>
                    </a:p>
                  </a:txBody>
                  <a:tcPr marL="68580" marR="68580" marT="0" marB="0"/>
                </a:tc>
              </a:tr>
              <a:tr h="284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Ростовский гос. Колледж связи и информатики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344082. г. Ростов на Дону, ул. Тургеневская,10</a:t>
                      </a:r>
                    </a:p>
                  </a:txBody>
                  <a:tcPr marL="68580" marR="68580" marT="0" marB="0"/>
                </a:tc>
              </a:tr>
              <a:tr h="5866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Бурятский Колледж связи и информатики фил. СибГУТИ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670031, Р. </a:t>
                      </a:r>
                      <a:r>
                        <a:rPr lang="ru-RU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Бурятия,г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Улан-Удэ , ул. Трубачева, 152</a:t>
                      </a:r>
                    </a:p>
                  </a:txBody>
                  <a:tcPr marL="68580" marR="68580" marT="0" marB="0"/>
                </a:tc>
              </a:tr>
              <a:tr h="8888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Уральский Колледж  Связи и Информатики сибирского государственного университета телекоммуникаций и информатики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620109, г. </a:t>
                      </a:r>
                      <a:r>
                        <a:rPr lang="ru-RU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Екатерининбург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ул. Репнина, 15</a:t>
                      </a:r>
                    </a:p>
                  </a:txBody>
                  <a:tcPr marL="68580" marR="68580" marT="0" marB="0"/>
                </a:tc>
              </a:tr>
              <a:tr h="5866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Хабаровский Колледж связи и информатики ХБССибГУТИ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680013, г. Хабаровск, ул. Ленина, 58</a:t>
                      </a:r>
                    </a:p>
                  </a:txBody>
                  <a:tcPr marL="68580" marR="68580" marT="0" marB="0"/>
                </a:tc>
              </a:tr>
              <a:tr h="284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Чебоксарский электротехникум связи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428023, Чувашская Р., г. Чебоксары, ул. Гражданская, 50а</a:t>
                      </a:r>
                    </a:p>
                  </a:txBody>
                  <a:tcPr marL="68580" marR="68580" marT="0" marB="0"/>
                </a:tc>
              </a:tr>
              <a:tr h="284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Колледж Телекоммуникаций СПБГУТ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Санкт-Петербург, 3-я линия </a:t>
                      </a:r>
                      <a:r>
                        <a:rPr lang="ru-RU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В.О,д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30-32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3638" y="0"/>
            <a:ext cx="565467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Рисунок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52963" y="2062163"/>
            <a:ext cx="30988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6651" name="Group 27"/>
          <p:cNvGraphicFramePr>
            <a:graphicFrameLocks noGrp="1"/>
          </p:cNvGraphicFramePr>
          <p:nvPr/>
        </p:nvGraphicFramePr>
        <p:xfrm>
          <a:off x="2324100" y="3508375"/>
          <a:ext cx="8128000" cy="2654300"/>
        </p:xfrm>
        <a:graphic>
          <a:graphicData uri="http://schemas.openxmlformats.org/drawingml/2006/table">
            <a:tbl>
              <a:tblPr/>
              <a:tblGrid>
                <a:gridCol w="2709863"/>
                <a:gridCol w="2708275"/>
                <a:gridCol w="2709862"/>
              </a:tblGrid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1996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Расходы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201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65%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Оборудование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Soft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Людские расходы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48%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152775" y="2908300"/>
            <a:ext cx="64706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затрат на 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IT-</a:t>
            </a:r>
            <a:r>
              <a:rPr lang="ru-RU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системы</a:t>
            </a:r>
          </a:p>
        </p:txBody>
      </p:sp>
      <p:pic>
        <p:nvPicPr>
          <p:cNvPr id="26650" name="Рисунок 50">
            <a:hlinkClick r:id="rId4"/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88" y="177800"/>
            <a:ext cx="739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702</TotalTime>
  <Words>659</Words>
  <Application>Microsoft Office PowerPoint</Application>
  <PresentationFormat>Произвольный</PresentationFormat>
  <Paragraphs>165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Corbel</vt:lpstr>
      <vt:lpstr>Calibri</vt:lpstr>
      <vt:lpstr>Monotype Corsiva</vt:lpstr>
      <vt:lpstr>Times New Roman</vt:lpstr>
      <vt:lpstr>Параллакс</vt:lpstr>
      <vt:lpstr>Параллакс</vt:lpstr>
      <vt:lpstr>Параллакс</vt:lpstr>
      <vt:lpstr>Параллакс</vt:lpstr>
      <vt:lpstr>Параллакс</vt:lpstr>
      <vt:lpstr>Особенности информатизации учебных заведений СПО    Начальник отдела ИТ СПб колледжа телекоммуникаций к.т.н., доцент  ВОЛКОВ Юрий Александрович  Volkov@ sutkt.ru  12 сентября 2014г.</vt:lpstr>
      <vt:lpstr>Слайд 2</vt:lpstr>
      <vt:lpstr>Слайд 3</vt:lpstr>
      <vt:lpstr>АИС учебных заведений России</vt:lpstr>
      <vt:lpstr>Слайд 5</vt:lpstr>
      <vt:lpstr>Слайд 6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Lev</dc:creator>
  <cp:lastModifiedBy>Волков</cp:lastModifiedBy>
  <cp:revision>45</cp:revision>
  <dcterms:created xsi:type="dcterms:W3CDTF">2014-08-06T08:17:13Z</dcterms:created>
  <dcterms:modified xsi:type="dcterms:W3CDTF">2014-11-14T07:23:19Z</dcterms:modified>
</cp:coreProperties>
</file>